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7"/>
  </p:notesMasterIdLst>
  <p:sldIdLst>
    <p:sldId id="256" r:id="rId2"/>
    <p:sldId id="279" r:id="rId3"/>
    <p:sldId id="258" r:id="rId4"/>
    <p:sldId id="259" r:id="rId5"/>
    <p:sldId id="260" r:id="rId6"/>
    <p:sldId id="261" r:id="rId7"/>
    <p:sldId id="262" r:id="rId8"/>
    <p:sldId id="304" r:id="rId9"/>
    <p:sldId id="263" r:id="rId10"/>
    <p:sldId id="264" r:id="rId11"/>
    <p:sldId id="274" r:id="rId12"/>
    <p:sldId id="265" r:id="rId13"/>
    <p:sldId id="305" r:id="rId14"/>
    <p:sldId id="266" r:id="rId15"/>
    <p:sldId id="267" r:id="rId16"/>
    <p:sldId id="287" r:id="rId17"/>
    <p:sldId id="288" r:id="rId18"/>
    <p:sldId id="295" r:id="rId19"/>
    <p:sldId id="296" r:id="rId20"/>
    <p:sldId id="297" r:id="rId21"/>
    <p:sldId id="298" r:id="rId22"/>
    <p:sldId id="299" r:id="rId23"/>
    <p:sldId id="300" r:id="rId24"/>
    <p:sldId id="301" r:id="rId25"/>
    <p:sldId id="302" r:id="rId26"/>
    <p:sldId id="303" r:id="rId27"/>
    <p:sldId id="281" r:id="rId28"/>
    <p:sldId id="283" r:id="rId29"/>
    <p:sldId id="284" r:id="rId30"/>
    <p:sldId id="285" r:id="rId31"/>
    <p:sldId id="286" r:id="rId32"/>
    <p:sldId id="270" r:id="rId33"/>
    <p:sldId id="271" r:id="rId34"/>
    <p:sldId id="306" r:id="rId35"/>
    <p:sldId id="280"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6" autoAdjust="0"/>
  </p:normalViewPr>
  <p:slideViewPr>
    <p:cSldViewPr>
      <p:cViewPr varScale="1">
        <p:scale>
          <a:sx n="98" d="100"/>
          <a:sy n="98" d="100"/>
        </p:scale>
        <p:origin x="-11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09D0BB-1E30-45E3-8B30-7FC2B45AE78B}" type="datetimeFigureOut">
              <a:rPr lang="fr-FR"/>
              <a:pPr>
                <a:defRPr/>
              </a:pPr>
              <a:t>27/04/18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1CD77C7-649B-4DAE-9B45-0B38FE44B9F2}" type="slidenum">
              <a:rPr lang="fr-FR"/>
              <a:pPr>
                <a:defRPr/>
              </a:pPr>
              <a:t>‹#›</a:t>
            </a:fld>
            <a:endParaRPr lang="fr-FR"/>
          </a:p>
        </p:txBody>
      </p:sp>
    </p:spTree>
    <p:extLst>
      <p:ext uri="{BB962C8B-B14F-4D97-AF65-F5344CB8AC3E}">
        <p14:creationId xmlns:p14="http://schemas.microsoft.com/office/powerpoint/2010/main" val="14085253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not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Expliquer ici le principe…</a:t>
            </a:r>
          </a:p>
        </p:txBody>
      </p:sp>
      <p:sp>
        <p:nvSpPr>
          <p:cNvPr id="440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789A64-B746-49E3-8B2C-368D9018BFBA}" type="slidenum">
              <a:rPr lang="fr-FR">
                <a:cs typeface="Arial" charset="0"/>
              </a:rPr>
              <a:pPr fontAlgn="base">
                <a:spcBef>
                  <a:spcPct val="0"/>
                </a:spcBef>
                <a:spcAft>
                  <a:spcPct val="0"/>
                </a:spcAft>
              </a:pPr>
              <a:t>23</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not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Madame George reste assise et poursuit l’activité avec les enfants et les ados mais semble de plus en plus intriguée par ce qu’elle entend à l’autre bout de la pièce. A partir de 1’28’’, elle regarde fixement en direction de Samuel et de l’ordinateur et sourit. Son sourire devient plus imposant à partir de 1’58’’ et elle fait des commentaires aux jeunes autour d’elle. A 3’00’’, elle n’en peut plus et décide de rejoindre Samuel. Le test tourne à un jeu de Quizz. Elle intervient à 3’20’’ et son visage continue de s’éblouir.</a:t>
            </a:r>
          </a:p>
        </p:txBody>
      </p:sp>
      <p:sp>
        <p:nvSpPr>
          <p:cNvPr id="471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EDE2FF-F5DF-4BDF-A21D-9E240F0A47E7}" type="slidenum">
              <a:rPr lang="fr-FR">
                <a:cs typeface="Arial" charset="0"/>
              </a:rPr>
              <a:pPr fontAlgn="base">
                <a:spcBef>
                  <a:spcPct val="0"/>
                </a:spcBef>
                <a:spcAft>
                  <a:spcPct val="0"/>
                </a:spcAft>
              </a:pPr>
              <a:t>25</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not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Nathalie décide de changer de langue et de faire quand même écouter du kaldérache, pour en avoir le cœur net. Madame George répond au bout d’une minute. Samuel reconnaît quasiment tous les items et se justifie en précisant qu’il a habité dans un village où est parlé le Kaldérache. A 2’, Florence fait remarquer à Samuel qu’il parle 4 langues : l’ursari, le kaldérache, le français et le roumain. Il a l’air à la fois gêné mais flatter d’être reconnu (par son ancienne enseignante) comme locuteur plurilingue.</a:t>
            </a:r>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BDAF9F-8B37-4DE6-BA4B-99D61A0FB792}" type="slidenum">
              <a:rPr lang="fr-FR">
                <a:cs typeface="Arial" charset="0"/>
              </a:rPr>
              <a:pPr fontAlgn="base">
                <a:spcBef>
                  <a:spcPct val="0"/>
                </a:spcBef>
                <a:spcAft>
                  <a:spcPct val="0"/>
                </a:spcAft>
              </a:pPr>
              <a:t>26</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42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Résultats sans surprise</a:t>
            </a:r>
          </a:p>
        </p:txBody>
      </p:sp>
      <p:sp>
        <p:nvSpPr>
          <p:cNvPr id="542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103D0-06F1-439D-9094-AEDF50ADDAEC}" type="slidenum">
              <a:rPr lang="fr-FR">
                <a:cs typeface="Arial" charset="0"/>
              </a:rPr>
              <a:pPr fontAlgn="base">
                <a:spcBef>
                  <a:spcPct val="0"/>
                </a:spcBef>
                <a:spcAft>
                  <a:spcPct val="0"/>
                </a:spcAft>
              </a:pPr>
              <a:t>30</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63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Livres catalans peut-être augmenter les ressources ? </a:t>
            </a:r>
          </a:p>
        </p:txBody>
      </p:sp>
      <p:sp>
        <p:nvSpPr>
          <p:cNvPr id="563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9632E-FEC0-428C-BBBB-3CBDAFE2F69E}" type="slidenum">
              <a:rPr lang="fr-FR">
                <a:cs typeface="Arial" charset="0"/>
              </a:rPr>
              <a:pPr fontAlgn="base">
                <a:spcBef>
                  <a:spcPct val="0"/>
                </a:spcBef>
                <a:spcAft>
                  <a:spcPct val="0"/>
                </a:spcAft>
              </a:pPr>
              <a:t>31</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descr="C0-HD-BTM.png"/>
          <p:cNvPicPr>
            <a:picLocks noChangeAspect="1"/>
          </p:cNvPicPr>
          <p:nvPr/>
        </p:nvPicPr>
        <p:blipFill>
          <a:blip r:embed="rId2"/>
          <a:srcRect/>
          <a:stretch>
            <a:fillRect/>
          </a:stretch>
        </p:blipFill>
        <p:spPr bwMode="auto">
          <a:xfrm>
            <a:off x="0" y="4995863"/>
            <a:ext cx="9144000" cy="1862137"/>
          </a:xfrm>
          <a:prstGeom prst="rect">
            <a:avLst/>
          </a:prstGeom>
          <a:noFill/>
          <a:ln w="9525">
            <a:noFill/>
            <a:miter lim="800000"/>
            <a:headEnd/>
            <a:tailEnd/>
          </a:ln>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endParaRPr lang="fr-FR"/>
          </a:p>
        </p:txBody>
      </p:sp>
      <p:sp>
        <p:nvSpPr>
          <p:cNvPr id="6" name="Footer Placeholder 4"/>
          <p:cNvSpPr>
            <a:spLocks noGrp="1"/>
          </p:cNvSpPr>
          <p:nvPr>
            <p:ph type="ftr" sz="quarter" idx="11"/>
          </p:nvPr>
        </p:nvSpPr>
        <p:spPr>
          <a:xfrm>
            <a:off x="914400" y="4324350"/>
            <a:ext cx="4879975" cy="365125"/>
          </a:xfrm>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pPr>
              <a:defRPr/>
            </a:pPr>
            <a:fld id="{A34A81D1-60D8-48F3-ADA6-0889C93EFBAD}" type="slidenum">
              <a:rPr lang="fr-FR" altLang="fr-FR"/>
              <a:pPr>
                <a:defRPr/>
              </a:pPr>
              <a:t>‹#›</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C32E2EB-7520-4981-B843-7E6E3BD0FF04}" type="slidenum">
              <a:rPr lang="fr-FR" altLang="fr-FR"/>
              <a:pPr>
                <a:defRPr/>
              </a:pPr>
              <a:t>‹#›</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5" name="Picture 8" descr="C0-HD-BTM.png"/>
          <p:cNvPicPr>
            <a:picLocks noChangeAspect="1"/>
          </p:cNvPicPr>
          <p:nvPr/>
        </p:nvPicPr>
        <p:blipFill>
          <a:blip r:embed="rId2"/>
          <a:srcRect/>
          <a:stretch>
            <a:fillRect/>
          </a:stretch>
        </p:blipFill>
        <p:spPr bwMode="auto">
          <a:xfrm>
            <a:off x="0" y="4995863"/>
            <a:ext cx="9144000" cy="1862137"/>
          </a:xfrm>
          <a:prstGeom prst="rect">
            <a:avLst/>
          </a:prstGeom>
          <a:noFill/>
          <a:ln w="9525">
            <a:noFill/>
            <a:miter lim="800000"/>
            <a:headEnd/>
            <a:tailEnd/>
          </a:ln>
        </p:spPr>
      </p:pic>
      <p:sp>
        <p:nvSpPr>
          <p:cNvPr id="2" name="Title 1"/>
          <p:cNvSpPr>
            <a:spLocks noGrp="1"/>
          </p:cNvSpPr>
          <p:nvPr>
            <p:ph type="title"/>
          </p:nvPr>
        </p:nvSpPr>
        <p:spPr>
          <a:xfrm>
            <a:off x="594360" y="753533"/>
            <a:ext cx="7955280" cy="2802467"/>
          </a:xfrm>
        </p:spPr>
        <p:txBody>
          <a:bodyP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6" name="Date Placeholder 4"/>
          <p:cNvSpPr>
            <a:spLocks noGrp="1"/>
          </p:cNvSpPr>
          <p:nvPr>
            <p:ph type="dt" sz="half" idx="10"/>
          </p:nvPr>
        </p:nvSpPr>
        <p:spPr>
          <a:xfrm>
            <a:off x="5562600" y="381000"/>
            <a:ext cx="2182813" cy="365125"/>
          </a:xfrm>
        </p:spPr>
        <p:txBody>
          <a:bodyPr/>
          <a:lstStyle>
            <a:lvl1pPr algn="r">
              <a:defRPr/>
            </a:lvl1pPr>
          </a:lstStyle>
          <a:p>
            <a:pPr>
              <a:defRPr/>
            </a:pPr>
            <a:endParaRPr lang="fr-FR"/>
          </a:p>
        </p:txBody>
      </p:sp>
      <p:sp>
        <p:nvSpPr>
          <p:cNvPr id="7" name="Footer Placeholder 5"/>
          <p:cNvSpPr>
            <a:spLocks noGrp="1"/>
          </p:cNvSpPr>
          <p:nvPr>
            <p:ph type="ftr" sz="quarter" idx="11"/>
          </p:nvPr>
        </p:nvSpPr>
        <p:spPr>
          <a:xfrm>
            <a:off x="593725" y="381000"/>
            <a:ext cx="4830763" cy="365125"/>
          </a:xfrm>
        </p:spPr>
        <p:txBody>
          <a:bodyPr/>
          <a:lstStyle>
            <a:lvl1pPr>
              <a:defRPr/>
            </a:lvl1pPr>
          </a:lstStyle>
          <a:p>
            <a:pPr>
              <a:defRPr/>
            </a:pPr>
            <a:endParaRPr lang="fr-FR"/>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42551172-13E3-49AC-B148-04C1D5BAB664}" type="slidenum">
              <a:rPr lang="fr-FR" altLang="fr-FR"/>
              <a:pPr>
                <a:defRPr/>
              </a:pPr>
              <a:t>‹#›</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5" name="Picture 10" descr="C0-HD-BTM.png"/>
          <p:cNvPicPr>
            <a:picLocks noChangeAspect="1"/>
          </p:cNvPicPr>
          <p:nvPr/>
        </p:nvPicPr>
        <p:blipFill>
          <a:blip r:embed="rId2"/>
          <a:srcRect/>
          <a:stretch>
            <a:fillRect/>
          </a:stretch>
        </p:blipFill>
        <p:spPr bwMode="auto">
          <a:xfrm>
            <a:off x="0" y="4995863"/>
            <a:ext cx="9144000" cy="1862137"/>
          </a:xfrm>
          <a:prstGeom prst="rect">
            <a:avLst/>
          </a:prstGeom>
          <a:noFill/>
          <a:ln w="9525">
            <a:noFill/>
            <a:miter lim="800000"/>
            <a:headEnd/>
            <a:tailEnd/>
          </a:ln>
        </p:spPr>
      </p:pic>
      <p:sp>
        <p:nvSpPr>
          <p:cNvPr id="6" name="TextBox 12"/>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7" name="TextBox 13"/>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8" name="Date Placeholder 4"/>
          <p:cNvSpPr>
            <a:spLocks noGrp="1"/>
          </p:cNvSpPr>
          <p:nvPr>
            <p:ph type="dt" sz="half" idx="14"/>
          </p:nvPr>
        </p:nvSpPr>
        <p:spPr>
          <a:xfrm>
            <a:off x="5562600" y="381000"/>
            <a:ext cx="2182813" cy="365125"/>
          </a:xfrm>
        </p:spPr>
        <p:txBody>
          <a:bodyPr/>
          <a:lstStyle>
            <a:lvl1pPr algn="r">
              <a:defRPr/>
            </a:lvl1pPr>
          </a:lstStyle>
          <a:p>
            <a:pPr>
              <a:defRPr/>
            </a:pPr>
            <a:endParaRPr lang="fr-FR"/>
          </a:p>
        </p:txBody>
      </p:sp>
      <p:sp>
        <p:nvSpPr>
          <p:cNvPr id="9" name="Footer Placeholder 5"/>
          <p:cNvSpPr>
            <a:spLocks noGrp="1"/>
          </p:cNvSpPr>
          <p:nvPr>
            <p:ph type="ftr" sz="quarter" idx="15"/>
          </p:nvPr>
        </p:nvSpPr>
        <p:spPr>
          <a:xfrm>
            <a:off x="593725" y="379413"/>
            <a:ext cx="4830763" cy="365125"/>
          </a:xfrm>
        </p:spPr>
        <p:txBody>
          <a:bodyPr/>
          <a:lstStyle>
            <a:lvl1pPr>
              <a:defRPr/>
            </a:lvl1pPr>
          </a:lstStyle>
          <a:p>
            <a:pPr>
              <a:defRPr/>
            </a:pPr>
            <a:endParaRPr lang="fr-FR"/>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pPr>
              <a:defRPr/>
            </a:pPr>
            <a:fld id="{4DF9A315-BCA7-4C22-9B53-3BF5160BD8E1}" type="slidenum">
              <a:rPr lang="fr-FR" altLang="fr-FR"/>
              <a:pPr>
                <a:defRPr/>
              </a:pPr>
              <a:t>‹#›</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995863"/>
            <a:ext cx="9144000" cy="1862137"/>
          </a:xfrm>
          <a:prstGeom prst="rect">
            <a:avLst/>
          </a:prstGeom>
          <a:noFill/>
          <a:ln w="9525">
            <a:noFill/>
            <a:miter lim="800000"/>
            <a:headEnd/>
            <a:tailEnd/>
          </a:ln>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6" name="Date Placeholder 4"/>
          <p:cNvSpPr>
            <a:spLocks noGrp="1"/>
          </p:cNvSpPr>
          <p:nvPr>
            <p:ph type="dt" sz="half" idx="10"/>
          </p:nvPr>
        </p:nvSpPr>
        <p:spPr>
          <a:xfrm>
            <a:off x="5562600" y="379413"/>
            <a:ext cx="2182813" cy="365125"/>
          </a:xfrm>
        </p:spPr>
        <p:txBody>
          <a:bodyPr/>
          <a:lstStyle>
            <a:lvl1pPr algn="r">
              <a:defRPr/>
            </a:lvl1pPr>
          </a:lstStyle>
          <a:p>
            <a:pPr>
              <a:defRPr/>
            </a:pPr>
            <a:endParaRPr lang="fr-FR"/>
          </a:p>
        </p:txBody>
      </p:sp>
      <p:sp>
        <p:nvSpPr>
          <p:cNvPr id="7" name="Footer Placeholder 5"/>
          <p:cNvSpPr>
            <a:spLocks noGrp="1"/>
          </p:cNvSpPr>
          <p:nvPr>
            <p:ph type="ftr" sz="quarter" idx="11"/>
          </p:nvPr>
        </p:nvSpPr>
        <p:spPr>
          <a:xfrm>
            <a:off x="593725" y="379413"/>
            <a:ext cx="4830763" cy="365125"/>
          </a:xfrm>
        </p:spPr>
        <p:txBody>
          <a:bodyPr/>
          <a:lstStyle>
            <a:lvl1pPr>
              <a:defRPr/>
            </a:lvl1pPr>
          </a:lstStyle>
          <a:p>
            <a:pPr>
              <a:defRPr/>
            </a:pPr>
            <a:endParaRPr lang="fr-FR"/>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1833B128-ED2F-4B1C-BCFC-A8A4A235FB4B}" type="slidenum">
              <a:rPr lang="fr-FR" altLang="fr-FR"/>
              <a:pPr>
                <a:defRPr/>
              </a:pPr>
              <a:t>‹#›</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3" name="Date Placeholder 3"/>
          <p:cNvSpPr>
            <a:spLocks noGrp="1"/>
          </p:cNvSpPr>
          <p:nvPr>
            <p:ph type="dt" sz="half" idx="18"/>
          </p:nvPr>
        </p:nvSpPr>
        <p:spPr/>
        <p:txBody>
          <a:bodyPr/>
          <a:lstStyle>
            <a:lvl1pPr>
              <a:defRPr/>
            </a:lvl1pPr>
          </a:lstStyle>
          <a:p>
            <a:pPr>
              <a:defRPr/>
            </a:pPr>
            <a:endParaRPr lang="fr-FR"/>
          </a:p>
        </p:txBody>
      </p:sp>
      <p:sp>
        <p:nvSpPr>
          <p:cNvPr id="14" name="Footer Placeholder 4"/>
          <p:cNvSpPr>
            <a:spLocks noGrp="1"/>
          </p:cNvSpPr>
          <p:nvPr>
            <p:ph type="ftr" sz="quarter" idx="19"/>
          </p:nvPr>
        </p:nvSpPr>
        <p:spPr/>
        <p:txBody>
          <a:bodyPr/>
          <a:lstStyle>
            <a:lvl1pPr>
              <a:defRPr/>
            </a:lvl1pPr>
          </a:lstStyle>
          <a:p>
            <a:pPr>
              <a:defRPr/>
            </a:pPr>
            <a:endParaRPr lang="fr-FR"/>
          </a:p>
        </p:txBody>
      </p:sp>
      <p:sp>
        <p:nvSpPr>
          <p:cNvPr id="16" name="Slide Number Placeholder 5"/>
          <p:cNvSpPr>
            <a:spLocks noGrp="1"/>
          </p:cNvSpPr>
          <p:nvPr>
            <p:ph type="sldNum" sz="quarter" idx="20"/>
          </p:nvPr>
        </p:nvSpPr>
        <p:spPr/>
        <p:txBody>
          <a:bodyPr/>
          <a:lstStyle>
            <a:lvl1pPr>
              <a:defRPr/>
            </a:lvl1pPr>
          </a:lstStyle>
          <a:p>
            <a:pPr>
              <a:defRPr/>
            </a:pPr>
            <a:fld id="{5D892B25-C4B5-4E27-B75B-A29E2A34638B}" type="slidenum">
              <a:rPr lang="fr-FR" altLang="fr-FR"/>
              <a:pPr>
                <a:defRPr/>
              </a:pPr>
              <a:t>‹#›</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2" name="Date Placeholder 3"/>
          <p:cNvSpPr>
            <a:spLocks noGrp="1"/>
          </p:cNvSpPr>
          <p:nvPr>
            <p:ph type="dt" sz="half" idx="23"/>
          </p:nvPr>
        </p:nvSpPr>
        <p:spPr/>
        <p:txBody>
          <a:bodyPr/>
          <a:lstStyle>
            <a:lvl1pPr>
              <a:defRPr/>
            </a:lvl1pPr>
          </a:lstStyle>
          <a:p>
            <a:pPr>
              <a:defRPr/>
            </a:pPr>
            <a:endParaRPr lang="fr-FR"/>
          </a:p>
        </p:txBody>
      </p:sp>
      <p:sp>
        <p:nvSpPr>
          <p:cNvPr id="13" name="Footer Placeholder 4"/>
          <p:cNvSpPr>
            <a:spLocks noGrp="1"/>
          </p:cNvSpPr>
          <p:nvPr>
            <p:ph type="ftr" sz="quarter" idx="24"/>
          </p:nvPr>
        </p:nvSpPr>
        <p:spPr/>
        <p:txBody>
          <a:bodyPr/>
          <a:lstStyle>
            <a:lvl1pPr>
              <a:defRPr/>
            </a:lvl1pPr>
          </a:lstStyle>
          <a:p>
            <a:pPr>
              <a:defRPr/>
            </a:pPr>
            <a:endParaRPr lang="fr-FR"/>
          </a:p>
        </p:txBody>
      </p:sp>
      <p:sp>
        <p:nvSpPr>
          <p:cNvPr id="14" name="Slide Number Placeholder 5"/>
          <p:cNvSpPr>
            <a:spLocks noGrp="1"/>
          </p:cNvSpPr>
          <p:nvPr>
            <p:ph type="sldNum" sz="quarter" idx="25"/>
          </p:nvPr>
        </p:nvSpPr>
        <p:spPr/>
        <p:txBody>
          <a:bodyPr/>
          <a:lstStyle>
            <a:lvl1pPr>
              <a:defRPr/>
            </a:lvl1pPr>
          </a:lstStyle>
          <a:p>
            <a:pPr>
              <a:defRPr/>
            </a:pPr>
            <a:fld id="{60D70847-A919-427B-9AFE-D4D9CA7028DD}" type="slidenum">
              <a:rPr lang="fr-FR" altLang="fr-FR"/>
              <a:pPr>
                <a:defRPr/>
              </a:pPr>
              <a:t>‹#›</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86EAEC6-FF52-4205-B7A0-BDDDEA164020}" type="slidenum">
              <a:rPr lang="fr-FR" altLang="fr-FR"/>
              <a:pPr>
                <a:defRPr/>
              </a:pPr>
              <a:t>‹#›</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4" name="Picture 8" descr="C0-HD-BTM.png"/>
          <p:cNvPicPr>
            <a:picLocks noChangeAspect="1"/>
          </p:cNvPicPr>
          <p:nvPr/>
        </p:nvPicPr>
        <p:blipFill>
          <a:blip r:embed="rId2"/>
          <a:srcRect/>
          <a:stretch>
            <a:fillRect/>
          </a:stretch>
        </p:blipFill>
        <p:spPr bwMode="auto">
          <a:xfrm>
            <a:off x="0" y="4995863"/>
            <a:ext cx="9144000" cy="1862137"/>
          </a:xfrm>
          <a:prstGeom prst="rect">
            <a:avLst/>
          </a:prstGeom>
          <a:noFill/>
          <a:ln w="9525">
            <a:noFill/>
            <a:miter lim="800000"/>
            <a:headEnd/>
            <a:tailEnd/>
          </a:ln>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fr-FR"/>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8BCE3E8D-C768-454D-AA09-48675E454963}" type="slidenum">
              <a:rPr lang="fr-FR" altLang="fr-FR"/>
              <a:pPr>
                <a:defRPr/>
              </a:pPr>
              <a:t>‹#›</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2FF60C6-F569-4AB2-93F9-F2C8B8D56729}" type="slidenum">
              <a:rPr lang="fr-FR" altLang="fr-FR"/>
              <a:pPr>
                <a:defRPr/>
              </a:pPr>
              <a:t>‹#›</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995863"/>
            <a:ext cx="9144000" cy="1862137"/>
          </a:xfrm>
          <a:prstGeom prst="rect">
            <a:avLst/>
          </a:prstGeom>
          <a:noFill/>
          <a:ln w="9525">
            <a:noFill/>
            <a:miter lim="800000"/>
            <a:headEnd/>
            <a:tailEnd/>
          </a:ln>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fr-FR"/>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7F95842D-897B-46F7-8BF7-ED9143944568}" type="slidenum">
              <a:rPr lang="fr-FR" altLang="fr-FR"/>
              <a:pPr>
                <a:defRPr/>
              </a:pPr>
              <a:t>‹#›</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655AE8D-BAC5-46FD-8AA8-E501B32C7D45}" type="slidenum">
              <a:rPr lang="fr-FR" altLang="fr-FR"/>
              <a:pPr>
                <a:defRPr/>
              </a:pPr>
              <a:t>‹#›</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3929310-E1FC-41A2-8830-188F255C6F09}" type="slidenum">
              <a:rPr lang="fr-FR" altLang="fr-FR"/>
              <a:pPr>
                <a:defRPr/>
              </a:pPr>
              <a:t>‹#›</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A431953-C5B6-45AF-A3E8-8C18ED771FDE}" type="slidenum">
              <a:rPr lang="fr-FR" altLang="fr-FR"/>
              <a:pPr>
                <a:defRPr/>
              </a:pPr>
              <a:t>‹#›</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C89EA6E-23EC-4460-8104-25EB7F55FDE8}" type="slidenum">
              <a:rPr lang="fr-FR" altLang="fr-FR"/>
              <a:pPr>
                <a:defRPr/>
              </a:pPr>
              <a:t>‹#›</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0DF7328-6C4E-4AC1-A276-1F497E0D011D}" type="slidenum">
              <a:rPr lang="fr-FR" altLang="fr-FR"/>
              <a:pPr>
                <a:defRPr/>
              </a:pPr>
              <a:t>‹#›</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37EC3E4-B405-4582-8FB1-65DF1F9264DB}" type="slidenum">
              <a:rPr lang="fr-FR" altLang="fr-FR"/>
              <a:pPr>
                <a:defRPr/>
              </a:pPr>
              <a:t>‹#›</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19"/>
          <a:srcRect/>
          <a:stretch>
            <a:fillRect/>
          </a:stretch>
        </p:blipFill>
        <p:spPr bwMode="auto">
          <a:xfrm>
            <a:off x="0" y="0"/>
            <a:ext cx="9144000" cy="1081088"/>
          </a:xfrm>
          <a:prstGeom prst="rect">
            <a:avLst/>
          </a:prstGeom>
          <a:noFill/>
          <a:ln w="9525">
            <a:noFill/>
            <a:miter lim="800000"/>
            <a:headEnd/>
            <a:tailEnd/>
          </a:ln>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1028" name="Text Placeholder 2"/>
          <p:cNvSpPr>
            <a:spLocks noGrp="1"/>
          </p:cNvSpPr>
          <p:nvPr>
            <p:ph type="body" idx="1"/>
          </p:nvPr>
        </p:nvSpPr>
        <p:spPr bwMode="auto">
          <a:xfrm>
            <a:off x="593725" y="2193925"/>
            <a:ext cx="7956550" cy="4070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endParaRPr lang="fr-FR"/>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cs typeface="+mn-cs"/>
              </a:defRPr>
            </a:lvl1pPr>
          </a:lstStyle>
          <a:p>
            <a:pPr>
              <a:defRPr/>
            </a:pPr>
            <a:fld id="{43D313E4-8258-412F-B858-483E8B67EC5C}" type="slidenum">
              <a:rPr lang="fr-FR" altLang="fr-FR"/>
              <a:pPr>
                <a:defRPr/>
              </a:pPr>
              <a:t>‹#›</a:t>
            </a:fld>
            <a:endParaRPr lang="fr-FR" altLang="fr-FR"/>
          </a:p>
        </p:txBody>
      </p:sp>
    </p:spTree>
  </p:cSld>
  <p:clrMap bg1="dk1" tx1="lt1" bg2="dk2" tx2="lt2" accent1="accent1" accent2="accent2" accent3="accent3" accent4="accent4" accent5="accent5" accent6="accent6" hlink="hlink" folHlink="folHlink"/>
  <p:sldLayoutIdLst>
    <p:sldLayoutId id="2147483880" r:id="rId1"/>
    <p:sldLayoutId id="2147483879" r:id="rId2"/>
    <p:sldLayoutId id="2147483881" r:id="rId3"/>
    <p:sldLayoutId id="2147483878" r:id="rId4"/>
    <p:sldLayoutId id="2147483877" r:id="rId5"/>
    <p:sldLayoutId id="2147483876" r:id="rId6"/>
    <p:sldLayoutId id="2147483875" r:id="rId7"/>
    <p:sldLayoutId id="2147483874" r:id="rId8"/>
    <p:sldLayoutId id="2147483882" r:id="rId9"/>
    <p:sldLayoutId id="2147483873" r:id="rId10"/>
    <p:sldLayoutId id="2147483883" r:id="rId11"/>
    <p:sldLayoutId id="2147483884" r:id="rId12"/>
    <p:sldLayoutId id="2147483885" r:id="rId13"/>
    <p:sldLayoutId id="2147483872" r:id="rId14"/>
    <p:sldLayoutId id="2147483871" r:id="rId15"/>
    <p:sldLayoutId id="2147483870" r:id="rId16"/>
    <p:sldLayoutId id="2147483886"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itchFamily="34" charset="0"/>
        </a:defRPr>
      </a:lvl2pPr>
      <a:lvl3pPr algn="r" rtl="0" fontAlgn="base">
        <a:lnSpc>
          <a:spcPct val="90000"/>
        </a:lnSpc>
        <a:spcBef>
          <a:spcPct val="0"/>
        </a:spcBef>
        <a:spcAft>
          <a:spcPct val="0"/>
        </a:spcAft>
        <a:defRPr sz="4000">
          <a:solidFill>
            <a:schemeClr val="tx1"/>
          </a:solidFill>
          <a:latin typeface="Century Gothic" pitchFamily="34" charset="0"/>
        </a:defRPr>
      </a:lvl3pPr>
      <a:lvl4pPr algn="r" rtl="0" fontAlgn="base">
        <a:lnSpc>
          <a:spcPct val="90000"/>
        </a:lnSpc>
        <a:spcBef>
          <a:spcPct val="0"/>
        </a:spcBef>
        <a:spcAft>
          <a:spcPct val="0"/>
        </a:spcAft>
        <a:defRPr sz="4000">
          <a:solidFill>
            <a:schemeClr val="tx1"/>
          </a:solidFill>
          <a:latin typeface="Century Gothic" pitchFamily="34" charset="0"/>
        </a:defRPr>
      </a:lvl4pPr>
      <a:lvl5pPr algn="r" rtl="0" fontAlgn="base">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fontAlgn="base">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9.png"/><Relationship Id="rId1" Type="http://schemas.openxmlformats.org/officeDocument/2006/relationships/video" Target="NULL" TargetMode="External"/><Relationship Id="rId2" Type="http://schemas.microsoft.com/office/2007/relationships/media" Target="NULL"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10.png"/><Relationship Id="rId1" Type="http://schemas.openxmlformats.org/officeDocument/2006/relationships/video" Target="NULL" TargetMode="External"/><Relationship Id="rId2" Type="http://schemas.microsoft.com/office/2007/relationships/media" Target="NULL"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openxmlformats.org/officeDocument/2006/relationships/video" Target="NULL" TargetMode="External"/><Relationship Id="rId2" Type="http://schemas.microsoft.com/office/2007/relationships/media" Target="NUL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eremi.sauvage@univ-montp3.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6013" y="1773238"/>
            <a:ext cx="7272337" cy="1841500"/>
          </a:xfrm>
        </p:spPr>
        <p:txBody>
          <a:bodyPr>
            <a:normAutofit fontScale="90000"/>
          </a:bodyPr>
          <a:lstStyle/>
          <a:p>
            <a:pPr fontAlgn="auto">
              <a:spcAft>
                <a:spcPts val="0"/>
              </a:spcAft>
              <a:defRPr/>
            </a:pPr>
            <a:r>
              <a:rPr lang="fr-FR" altLang="fr-FR" sz="3200" b="1" dirty="0" smtClean="0"/>
              <a:t>Acquisition/didactique de l’oral </a:t>
            </a:r>
            <a:br>
              <a:rPr lang="fr-FR" altLang="fr-FR" sz="3200" b="1" dirty="0" smtClean="0"/>
            </a:br>
            <a:r>
              <a:rPr lang="fr-FR" altLang="fr-FR" sz="3200" b="1" dirty="0" smtClean="0"/>
              <a:t>et socialisation</a:t>
            </a:r>
            <a:br>
              <a:rPr lang="fr-FR" altLang="fr-FR" sz="3200" b="1" dirty="0" smtClean="0"/>
            </a:br>
            <a:r>
              <a:rPr lang="fr-FR" altLang="fr-FR" sz="3200" b="1" dirty="0"/>
              <a:t/>
            </a:r>
            <a:br>
              <a:rPr lang="fr-FR" altLang="fr-FR" sz="3200" b="1" dirty="0"/>
            </a:br>
            <a:r>
              <a:rPr lang="fr-FR" altLang="fr-FR" sz="3200" b="1" dirty="0" smtClean="0"/>
              <a:t>Exemples </a:t>
            </a:r>
            <a:r>
              <a:rPr lang="fr-FR" altLang="fr-FR" sz="3200" b="1" smtClean="0"/>
              <a:t>d’élèves roms et gitans</a:t>
            </a:r>
            <a:endParaRPr lang="fr-FR" altLang="fr-FR" sz="3200" b="1" dirty="0" smtClean="0"/>
          </a:p>
        </p:txBody>
      </p:sp>
      <p:sp>
        <p:nvSpPr>
          <p:cNvPr id="2051" name="Rectangle 3"/>
          <p:cNvSpPr>
            <a:spLocks noGrp="1" noChangeArrowheads="1"/>
          </p:cNvSpPr>
          <p:nvPr>
            <p:ph type="subTitle" idx="1"/>
          </p:nvPr>
        </p:nvSpPr>
        <p:spPr>
          <a:xfrm>
            <a:off x="801688" y="4389438"/>
            <a:ext cx="7396162" cy="2135187"/>
          </a:xfrm>
        </p:spPr>
        <p:txBody>
          <a:bodyPr/>
          <a:lstStyle/>
          <a:p>
            <a:r>
              <a:rPr lang="fr-FR" altLang="fr-FR" b="1" smtClean="0"/>
              <a:t>Jérémi Sauvage</a:t>
            </a:r>
          </a:p>
          <a:p>
            <a:r>
              <a:rPr lang="fr-FR" altLang="fr-FR" sz="1600" smtClean="0"/>
              <a:t>Université Paul-Valéry – Montpellier 3</a:t>
            </a:r>
          </a:p>
          <a:p>
            <a:r>
              <a:rPr lang="fr-FR" altLang="fr-FR" sz="1600" smtClean="0"/>
              <a:t>CNRS PRAXILING UMR 5267</a:t>
            </a:r>
          </a:p>
          <a:p>
            <a:endParaRPr lang="fr-FR" altLang="fr-FR" sz="1800" smtClean="0"/>
          </a:p>
          <a:p>
            <a:r>
              <a:rPr lang="fr-FR" altLang="fr-FR" sz="1600" i="1" smtClean="0"/>
              <a:t>27 mars 2018</a:t>
            </a:r>
          </a:p>
        </p:txBody>
      </p:sp>
      <p:pic>
        <p:nvPicPr>
          <p:cNvPr id="20483" name="Image 2"/>
          <p:cNvPicPr>
            <a:picLocks noChangeAspect="1"/>
          </p:cNvPicPr>
          <p:nvPr/>
        </p:nvPicPr>
        <p:blipFill>
          <a:blip r:embed="rId2"/>
          <a:srcRect/>
          <a:stretch>
            <a:fillRect/>
          </a:stretch>
        </p:blipFill>
        <p:spPr bwMode="auto">
          <a:xfrm>
            <a:off x="6786563" y="4260850"/>
            <a:ext cx="790575" cy="790575"/>
          </a:xfrm>
          <a:prstGeom prst="rect">
            <a:avLst/>
          </a:prstGeom>
          <a:noFill/>
          <a:ln w="9525">
            <a:noFill/>
            <a:miter lim="800000"/>
            <a:headEnd/>
            <a:tailEnd/>
          </a:ln>
        </p:spPr>
      </p:pic>
      <p:pic>
        <p:nvPicPr>
          <p:cNvPr id="20484" name="Image 4"/>
          <p:cNvPicPr>
            <a:picLocks noChangeAspect="1"/>
          </p:cNvPicPr>
          <p:nvPr/>
        </p:nvPicPr>
        <p:blipFill>
          <a:blip r:embed="rId3"/>
          <a:srcRect/>
          <a:stretch>
            <a:fillRect/>
          </a:stretch>
        </p:blipFill>
        <p:spPr bwMode="auto">
          <a:xfrm>
            <a:off x="7800975" y="5478463"/>
            <a:ext cx="1174750" cy="849312"/>
          </a:xfrm>
          <a:prstGeom prst="rect">
            <a:avLst/>
          </a:prstGeom>
          <a:noFill/>
          <a:ln w="9525">
            <a:noFill/>
            <a:miter lim="800000"/>
            <a:headEnd/>
            <a:tailEnd/>
          </a:ln>
        </p:spPr>
      </p:pic>
      <p:pic>
        <p:nvPicPr>
          <p:cNvPr id="20485" name="Image 5"/>
          <p:cNvPicPr>
            <a:picLocks noChangeAspect="1"/>
          </p:cNvPicPr>
          <p:nvPr/>
        </p:nvPicPr>
        <p:blipFill>
          <a:blip r:embed="rId4"/>
          <a:srcRect/>
          <a:stretch>
            <a:fillRect/>
          </a:stretch>
        </p:blipFill>
        <p:spPr bwMode="auto">
          <a:xfrm>
            <a:off x="7908925" y="4260850"/>
            <a:ext cx="1016000" cy="5953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404813"/>
            <a:ext cx="7696200" cy="755650"/>
          </a:xfrm>
        </p:spPr>
        <p:txBody>
          <a:bodyPr>
            <a:noAutofit/>
          </a:bodyPr>
          <a:lstStyle/>
          <a:p>
            <a:pPr fontAlgn="auto">
              <a:spcAft>
                <a:spcPts val="0"/>
              </a:spcAft>
              <a:defRPr/>
            </a:pPr>
            <a:r>
              <a:rPr lang="fr-FR" altLang="fr-FR" sz="3200" b="1" dirty="0"/>
              <a:t>3. Ce que l’on sait du langage enfantin</a:t>
            </a:r>
            <a:endParaRPr lang="fr-FR" altLang="fr-FR" sz="3200" b="1" dirty="0" smtClean="0">
              <a:solidFill>
                <a:schemeClr val="tx2"/>
              </a:solidFill>
            </a:endParaRPr>
          </a:p>
        </p:txBody>
      </p:sp>
      <p:sp>
        <p:nvSpPr>
          <p:cNvPr id="80899" name="Rectangle 3"/>
          <p:cNvSpPr>
            <a:spLocks noGrp="1" noChangeArrowheads="1"/>
          </p:cNvSpPr>
          <p:nvPr>
            <p:ph idx="1"/>
          </p:nvPr>
        </p:nvSpPr>
        <p:spPr>
          <a:xfrm>
            <a:off x="684213" y="1628775"/>
            <a:ext cx="7696200" cy="4535488"/>
          </a:xfrm>
        </p:spPr>
        <p:txBody>
          <a:bodyPr/>
          <a:lstStyle/>
          <a:p>
            <a:pPr>
              <a:buFontTx/>
              <a:buNone/>
            </a:pPr>
            <a:r>
              <a:rPr lang="fr-FR" altLang="fr-FR" sz="2400" b="1" i="1" smtClean="0"/>
              <a:t>Le « bien-dire » : variations langagières / normes</a:t>
            </a:r>
          </a:p>
          <a:p>
            <a:endParaRPr lang="fr-FR" altLang="fr-FR" sz="2800" smtClean="0"/>
          </a:p>
          <a:p>
            <a:r>
              <a:rPr lang="fr-FR" altLang="fr-FR" sz="2400" smtClean="0"/>
              <a:t>Un enfant parle comme un enfant</a:t>
            </a:r>
          </a:p>
          <a:p>
            <a:r>
              <a:rPr lang="fr-FR" altLang="fr-FR" sz="2400" smtClean="0"/>
              <a:t>Un enfant ne peut pas parler comme un adulte</a:t>
            </a:r>
          </a:p>
          <a:p>
            <a:r>
              <a:rPr lang="fr-FR" altLang="fr-FR" sz="2400" smtClean="0"/>
              <a:t>Son chemin de développement langagier : variations sur telle composante plus qu’une autre</a:t>
            </a:r>
          </a:p>
          <a:p>
            <a:r>
              <a:rPr lang="fr-FR" altLang="fr-FR" sz="2400" smtClean="0"/>
              <a:t>Paradoxe : les adultes ont une représentation réelle du parler enfantin</a:t>
            </a:r>
          </a:p>
          <a:p>
            <a:r>
              <a:rPr lang="fr-FR" altLang="fr-FR" sz="2400" smtClean="0"/>
              <a:t>Quelle évaluation de l’oral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 calcmode="lin" valueType="num">
                                      <p:cBhvr additive="base">
                                        <p:cTn id="13"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anim calcmode="lin" valueType="num">
                                      <p:cBhvr additive="base">
                                        <p:cTn id="19"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899">
                                            <p:txEl>
                                              <p:pRg st="4" end="4"/>
                                            </p:txEl>
                                          </p:spTgt>
                                        </p:tgtEl>
                                        <p:attrNameLst>
                                          <p:attrName>style.visibility</p:attrName>
                                        </p:attrNameLst>
                                      </p:cBhvr>
                                      <p:to>
                                        <p:strVal val="visible"/>
                                      </p:to>
                                    </p:set>
                                    <p:anim calcmode="lin" valueType="num">
                                      <p:cBhvr additive="base">
                                        <p:cTn id="25"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899">
                                            <p:txEl>
                                              <p:pRg st="5" end="5"/>
                                            </p:txEl>
                                          </p:spTgt>
                                        </p:tgtEl>
                                        <p:attrNameLst>
                                          <p:attrName>style.visibility</p:attrName>
                                        </p:attrNameLst>
                                      </p:cBhvr>
                                      <p:to>
                                        <p:strVal val="visible"/>
                                      </p:to>
                                    </p:set>
                                    <p:anim calcmode="lin" valueType="num">
                                      <p:cBhvr additive="base">
                                        <p:cTn id="31"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0899">
                                            <p:txEl>
                                              <p:pRg st="6" end="6"/>
                                            </p:txEl>
                                          </p:spTgt>
                                        </p:tgtEl>
                                        <p:attrNameLst>
                                          <p:attrName>style.visibility</p:attrName>
                                        </p:attrNameLst>
                                      </p:cBhvr>
                                      <p:to>
                                        <p:strVal val="visible"/>
                                      </p:to>
                                    </p:set>
                                    <p:anim calcmode="lin" valueType="num">
                                      <p:cBhvr additive="base">
                                        <p:cTn id="37" dur="5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8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684213" y="1125538"/>
            <a:ext cx="7696200" cy="3657600"/>
          </a:xfrm>
        </p:spPr>
        <p:txBody>
          <a:bodyPr/>
          <a:lstStyle/>
          <a:p>
            <a:pPr>
              <a:lnSpc>
                <a:spcPct val="80000"/>
              </a:lnSpc>
            </a:pPr>
            <a:r>
              <a:rPr lang="fr-FR" altLang="fr-FR" sz="2400" smtClean="0"/>
              <a:t>Pourtant : « il parle bien ou non… »</a:t>
            </a:r>
          </a:p>
          <a:p>
            <a:pPr>
              <a:lnSpc>
                <a:spcPct val="80000"/>
              </a:lnSpc>
            </a:pPr>
            <a:r>
              <a:rPr lang="fr-FR" altLang="fr-FR" sz="2400" smtClean="0"/>
              <a:t>Locuteurs-enfantins : normes langagières enfantines</a:t>
            </a:r>
          </a:p>
          <a:p>
            <a:pPr>
              <a:lnSpc>
                <a:spcPct val="80000"/>
              </a:lnSpc>
            </a:pPr>
            <a:r>
              <a:rPr lang="fr-FR" altLang="fr-FR" sz="2400" smtClean="0"/>
              <a:t>Locuteurs-adultes : normes langagières adultes</a:t>
            </a:r>
          </a:p>
          <a:p>
            <a:pPr>
              <a:lnSpc>
                <a:spcPct val="80000"/>
              </a:lnSpc>
              <a:buFontTx/>
              <a:buNone/>
            </a:pPr>
            <a:r>
              <a:rPr lang="fr-FR" altLang="fr-FR" sz="2400" smtClean="0"/>
              <a:t>= Or, en sociolinguistique : la norme, c’est les variations !</a:t>
            </a:r>
          </a:p>
          <a:p>
            <a:pPr>
              <a:lnSpc>
                <a:spcPct val="80000"/>
              </a:lnSpc>
              <a:buFontTx/>
              <a:buNone/>
            </a:pPr>
            <a:endParaRPr lang="fr-FR" altLang="fr-FR" sz="2400" smtClean="0"/>
          </a:p>
          <a:p>
            <a:pPr>
              <a:lnSpc>
                <a:spcPct val="80000"/>
              </a:lnSpc>
              <a:buFontTx/>
              <a:buNone/>
            </a:pPr>
            <a:r>
              <a:rPr lang="fr-FR" altLang="fr-FR" sz="2400" smtClean="0"/>
              <a:t>La norme des grammaires ? De l’Académie ? Normes de l’écrit ?</a:t>
            </a:r>
          </a:p>
          <a:p>
            <a:pPr>
              <a:lnSpc>
                <a:spcPct val="80000"/>
              </a:lnSpc>
              <a:buFontTx/>
              <a:buNone/>
            </a:pPr>
            <a:endParaRPr lang="fr-FR" altLang="fr-FR" sz="2400" smtClean="0"/>
          </a:p>
          <a:p>
            <a:pPr>
              <a:lnSpc>
                <a:spcPct val="80000"/>
              </a:lnSpc>
            </a:pPr>
            <a:r>
              <a:rPr lang="fr-FR" altLang="fr-FR" sz="2400" smtClean="0"/>
              <a:t>Exemple du lexique chez l’enfant bilingue</a:t>
            </a:r>
          </a:p>
          <a:p>
            <a:pPr>
              <a:lnSpc>
                <a:spcPct val="80000"/>
              </a:lnSpc>
              <a:buFontTx/>
              <a:buNone/>
            </a:pPr>
            <a:endParaRPr lang="fr-FR" altLang="fr-FR" sz="2400" smtClean="0"/>
          </a:p>
          <a:p>
            <a:pPr algn="ctr">
              <a:lnSpc>
                <a:spcPct val="80000"/>
              </a:lnSpc>
              <a:buFontTx/>
              <a:buNone/>
            </a:pPr>
            <a:r>
              <a:rPr lang="fr-FR" altLang="fr-FR" sz="2400" b="1" smtClean="0"/>
              <a:t>Quelle norme pour l’oral ?</a:t>
            </a:r>
          </a:p>
          <a:p>
            <a:pPr algn="ctr">
              <a:lnSpc>
                <a:spcPct val="80000"/>
              </a:lnSpc>
              <a:buFontTx/>
              <a:buNone/>
            </a:pPr>
            <a:r>
              <a:rPr lang="fr-FR" altLang="fr-FR" sz="2400" b="1" smtClean="0"/>
              <a:t>Quelle évaluation ?</a:t>
            </a:r>
          </a:p>
          <a:p>
            <a:pPr>
              <a:lnSpc>
                <a:spcPct val="80000"/>
              </a:lnSpc>
            </a:pPr>
            <a:endParaRPr lang="fr-FR" altLang="fr-FR"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3">
                                            <p:txEl>
                                              <p:pRg st="5" end="5"/>
                                            </p:txEl>
                                          </p:spTgt>
                                        </p:tgtEl>
                                        <p:attrNameLst>
                                          <p:attrName>style.visibility</p:attrName>
                                        </p:attrNameLst>
                                      </p:cBhvr>
                                      <p:to>
                                        <p:strVal val="visible"/>
                                      </p:to>
                                    </p:set>
                                    <p:anim calcmode="lin" valueType="num">
                                      <p:cBhvr additive="base">
                                        <p:cTn id="31"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63">
                                            <p:txEl>
                                              <p:pRg st="7" end="7"/>
                                            </p:txEl>
                                          </p:spTgt>
                                        </p:tgtEl>
                                        <p:attrNameLst>
                                          <p:attrName>style.visibility</p:attrName>
                                        </p:attrNameLst>
                                      </p:cBhvr>
                                      <p:to>
                                        <p:strVal val="visible"/>
                                      </p:to>
                                    </p:set>
                                    <p:anim calcmode="lin" valueType="num">
                                      <p:cBhvr additive="base">
                                        <p:cTn id="37" dur="5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63">
                                            <p:txEl>
                                              <p:pRg st="9" end="9"/>
                                            </p:txEl>
                                          </p:spTgt>
                                        </p:tgtEl>
                                        <p:attrNameLst>
                                          <p:attrName>style.visibility</p:attrName>
                                        </p:attrNameLst>
                                      </p:cBhvr>
                                      <p:to>
                                        <p:strVal val="visible"/>
                                      </p:to>
                                    </p:set>
                                    <p:anim calcmode="lin" valueType="num">
                                      <p:cBhvr additive="base">
                                        <p:cTn id="43" dur="500" fill="hold"/>
                                        <p:tgtEl>
                                          <p:spTgt spid="9216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63">
                                            <p:txEl>
                                              <p:pRg st="10" end="10"/>
                                            </p:txEl>
                                          </p:spTgt>
                                        </p:tgtEl>
                                        <p:attrNameLst>
                                          <p:attrName>style.visibility</p:attrName>
                                        </p:attrNameLst>
                                      </p:cBhvr>
                                      <p:to>
                                        <p:strVal val="visible"/>
                                      </p:to>
                                    </p:set>
                                    <p:anim calcmode="lin" valueType="num">
                                      <p:cBhvr additive="base">
                                        <p:cTn id="49" dur="500" fill="hold"/>
                                        <p:tgtEl>
                                          <p:spTgt spid="9216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03350" y="404813"/>
            <a:ext cx="6870700" cy="828675"/>
          </a:xfrm>
        </p:spPr>
        <p:txBody>
          <a:bodyPr>
            <a:noAutofit/>
          </a:bodyPr>
          <a:lstStyle/>
          <a:p>
            <a:pPr fontAlgn="auto">
              <a:spcAft>
                <a:spcPts val="0"/>
              </a:spcAft>
              <a:defRPr/>
            </a:pPr>
            <a:r>
              <a:rPr lang="fr-FR" altLang="fr-FR" sz="3200" b="1" dirty="0"/>
              <a:t>3. Ce que l’on sait </a:t>
            </a:r>
            <a:br>
              <a:rPr lang="fr-FR" altLang="fr-FR" sz="3200" b="1" dirty="0"/>
            </a:br>
            <a:r>
              <a:rPr lang="fr-FR" altLang="fr-FR" sz="3200" b="1" dirty="0"/>
              <a:t>du langage enfantin</a:t>
            </a:r>
            <a:endParaRPr lang="fr-FR" altLang="fr-FR" sz="3200" b="1" dirty="0" smtClean="0">
              <a:solidFill>
                <a:schemeClr val="tx2"/>
              </a:solidFill>
            </a:endParaRPr>
          </a:p>
        </p:txBody>
      </p:sp>
      <p:sp>
        <p:nvSpPr>
          <p:cNvPr id="81923" name="Rectangle 3"/>
          <p:cNvSpPr>
            <a:spLocks noGrp="1" noChangeArrowheads="1"/>
          </p:cNvSpPr>
          <p:nvPr>
            <p:ph idx="1"/>
          </p:nvPr>
        </p:nvSpPr>
        <p:spPr>
          <a:xfrm>
            <a:off x="685800" y="1700213"/>
            <a:ext cx="7696200" cy="4360862"/>
          </a:xfrm>
        </p:spPr>
        <p:txBody>
          <a:bodyPr/>
          <a:lstStyle/>
          <a:p>
            <a:pPr>
              <a:buFontTx/>
              <a:buNone/>
            </a:pPr>
            <a:r>
              <a:rPr lang="fr-FR" altLang="fr-FR" sz="2800" b="1" i="1" smtClean="0"/>
              <a:t>Diversités langagières : quelle appropriation ?</a:t>
            </a:r>
          </a:p>
          <a:p>
            <a:pPr>
              <a:buFontTx/>
              <a:buNone/>
            </a:pPr>
            <a:endParaRPr lang="fr-FR" altLang="fr-FR" sz="2800" smtClean="0"/>
          </a:p>
          <a:p>
            <a:r>
              <a:rPr lang="fr-FR" altLang="fr-FR" sz="2800" smtClean="0"/>
              <a:t>La parole est liée à l’individu</a:t>
            </a:r>
          </a:p>
          <a:p>
            <a:r>
              <a:rPr lang="fr-FR" altLang="fr-FR" sz="2800" smtClean="0"/>
              <a:t>La diversité caractérise les réalités langagières dans la société = dont école / classe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 calcmode="lin" valueType="num">
                                      <p:cBhvr additive="base">
                                        <p:cTn id="13"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 calcmode="lin" valueType="num">
                                      <p:cBhvr additive="base">
                                        <p:cTn id="19"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fr-FR" altLang="fr-FR" sz="2800" dirty="0"/>
              <a:t>Les influences mutuelles des langues parlées </a:t>
            </a:r>
            <a:endParaRPr lang="fr-FR" altLang="fr-FR" sz="2800" dirty="0" smtClean="0"/>
          </a:p>
          <a:p>
            <a:pPr fontAlgn="auto">
              <a:spcAft>
                <a:spcPts val="0"/>
              </a:spcAft>
              <a:buFont typeface="Arial" panose="020B0604020202020204" pitchFamily="34" charset="0"/>
              <a:buChar char="•"/>
              <a:defRPr/>
            </a:pPr>
            <a:r>
              <a:rPr lang="fr-FR" altLang="fr-FR" sz="2800" dirty="0" smtClean="0"/>
              <a:t>La </a:t>
            </a:r>
            <a:r>
              <a:rPr lang="fr-FR" altLang="fr-FR" sz="2800" i="1" dirty="0" smtClean="0"/>
              <a:t>praxis</a:t>
            </a:r>
            <a:r>
              <a:rPr lang="fr-FR" altLang="fr-FR" sz="2800" dirty="0" smtClean="0"/>
              <a:t> (l’expérience </a:t>
            </a:r>
            <a:r>
              <a:rPr lang="fr-FR" altLang="fr-FR" sz="2800" dirty="0"/>
              <a:t>de la </a:t>
            </a:r>
            <a:r>
              <a:rPr lang="fr-FR" altLang="fr-FR" sz="2800" dirty="0" smtClean="0"/>
              <a:t>personne) </a:t>
            </a:r>
          </a:p>
          <a:p>
            <a:pPr marL="0" indent="0" fontAlgn="auto">
              <a:spcAft>
                <a:spcPts val="0"/>
              </a:spcAft>
              <a:buFont typeface="Arial" panose="020B0604020202020204" pitchFamily="34" charset="0"/>
              <a:buNone/>
              <a:defRPr/>
            </a:pPr>
            <a:r>
              <a:rPr lang="fr-FR" altLang="fr-FR" sz="2800" dirty="0" smtClean="0"/>
              <a:t>= sont </a:t>
            </a:r>
            <a:r>
              <a:rPr lang="fr-FR" altLang="fr-FR" sz="2800" dirty="0"/>
              <a:t>à la base de ces paroles uniques</a:t>
            </a:r>
          </a:p>
          <a:p>
            <a:pPr fontAlgn="auto">
              <a:spcAft>
                <a:spcPts val="0"/>
              </a:spcAft>
              <a:buFont typeface="Arial" panose="020B0604020202020204" pitchFamily="34" charset="0"/>
              <a:buChar char="•"/>
              <a:defRPr/>
            </a:pPr>
            <a:r>
              <a:rPr lang="fr-FR" altLang="fr-FR" sz="2800" dirty="0"/>
              <a:t>Exemple d’appropriation langagière : les registres de langue (usage des langues / code </a:t>
            </a:r>
            <a:r>
              <a:rPr lang="fr-FR" altLang="fr-FR" sz="2800" dirty="0" err="1"/>
              <a:t>switching</a:t>
            </a:r>
            <a:r>
              <a:rPr lang="fr-FR" altLang="fr-FR" sz="2800" dirty="0"/>
              <a:t>… Voir </a:t>
            </a:r>
            <a:r>
              <a:rPr lang="fr-FR" altLang="fr-FR" sz="2800" dirty="0" err="1"/>
              <a:t>Trimaille</a:t>
            </a:r>
            <a:r>
              <a:rPr lang="fr-FR" altLang="fr-FR" sz="2800" dirty="0"/>
              <a:t> vendredi)</a:t>
            </a:r>
          </a:p>
          <a:p>
            <a:pPr fontAlgn="auto">
              <a:spcAft>
                <a:spcPts val="0"/>
              </a:spcAft>
              <a:buFont typeface="Arial" panose="020B0604020202020204" pitchFamily="34" charset="0"/>
              <a:buChar char="•"/>
              <a:defRPr/>
            </a:pPr>
            <a:endParaRPr lang="fr-FR" sz="2400" dirty="0"/>
          </a:p>
        </p:txBody>
      </p:sp>
      <p:sp>
        <p:nvSpPr>
          <p:cNvPr id="5" name="Rectangle 2"/>
          <p:cNvSpPr>
            <a:spLocks noGrp="1" noChangeArrowheads="1"/>
          </p:cNvSpPr>
          <p:nvPr>
            <p:ph type="title"/>
          </p:nvPr>
        </p:nvSpPr>
        <p:spPr>
          <a:xfrm>
            <a:off x="1403350" y="404813"/>
            <a:ext cx="6870700" cy="828675"/>
          </a:xfrm>
        </p:spPr>
        <p:txBody>
          <a:bodyPr>
            <a:noAutofit/>
          </a:bodyPr>
          <a:lstStyle/>
          <a:p>
            <a:pPr fontAlgn="auto">
              <a:spcAft>
                <a:spcPts val="0"/>
              </a:spcAft>
              <a:defRPr/>
            </a:pPr>
            <a:r>
              <a:rPr lang="fr-FR" altLang="fr-FR" sz="3200" b="1" dirty="0"/>
              <a:t>3. Ce que l’on sait </a:t>
            </a:r>
            <a:br>
              <a:rPr lang="fr-FR" altLang="fr-FR" sz="3200" b="1" dirty="0"/>
            </a:br>
            <a:r>
              <a:rPr lang="fr-FR" altLang="fr-FR" sz="3200" b="1" dirty="0"/>
              <a:t>du langage enfantin</a:t>
            </a:r>
            <a:endParaRPr lang="fr-FR" altLang="fr-FR" sz="3200" b="1" dirty="0" smtClean="0">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76250"/>
            <a:ext cx="8964613" cy="684213"/>
          </a:xfrm>
        </p:spPr>
        <p:txBody>
          <a:bodyPr>
            <a:noAutofit/>
          </a:bodyPr>
          <a:lstStyle/>
          <a:p>
            <a:pPr fontAlgn="auto">
              <a:spcAft>
                <a:spcPts val="0"/>
              </a:spcAft>
              <a:defRPr/>
            </a:pPr>
            <a:r>
              <a:rPr lang="fr-FR" altLang="fr-FR" sz="3200" b="1" dirty="0"/>
              <a:t>3. Ce que l’on sait </a:t>
            </a:r>
            <a:r>
              <a:rPr lang="fr-FR" altLang="fr-FR" sz="3200" b="1" dirty="0" smtClean="0"/>
              <a:t/>
            </a:r>
            <a:br>
              <a:rPr lang="fr-FR" altLang="fr-FR" sz="3200" b="1" dirty="0" smtClean="0"/>
            </a:br>
            <a:r>
              <a:rPr lang="fr-FR" altLang="fr-FR" sz="3200" b="1" dirty="0" smtClean="0"/>
              <a:t>du </a:t>
            </a:r>
            <a:r>
              <a:rPr lang="fr-FR" altLang="fr-FR" sz="3200" b="1" dirty="0"/>
              <a:t>langage enfantin</a:t>
            </a:r>
            <a:endParaRPr lang="fr-FR" altLang="fr-FR" sz="3200" b="1" dirty="0" smtClean="0">
              <a:solidFill>
                <a:schemeClr val="tx2"/>
              </a:solidFill>
            </a:endParaRPr>
          </a:p>
        </p:txBody>
      </p:sp>
      <p:sp>
        <p:nvSpPr>
          <p:cNvPr id="82947" name="Rectangle 3"/>
          <p:cNvSpPr>
            <a:spLocks noGrp="1" noChangeArrowheads="1"/>
          </p:cNvSpPr>
          <p:nvPr>
            <p:ph idx="1"/>
          </p:nvPr>
        </p:nvSpPr>
        <p:spPr>
          <a:xfrm>
            <a:off x="685800" y="1412875"/>
            <a:ext cx="7696200" cy="4505325"/>
          </a:xfrm>
        </p:spPr>
        <p:txBody>
          <a:bodyPr/>
          <a:lstStyle/>
          <a:p>
            <a:pPr>
              <a:buFontTx/>
              <a:buNone/>
            </a:pPr>
            <a:r>
              <a:rPr lang="fr-FR" altLang="fr-FR" sz="2800" b="1" i="1" smtClean="0"/>
              <a:t>Pratiques langagières</a:t>
            </a:r>
          </a:p>
          <a:p>
            <a:pPr>
              <a:buFontTx/>
              <a:buNone/>
            </a:pPr>
            <a:r>
              <a:rPr lang="fr-FR" altLang="fr-FR" sz="2400" smtClean="0"/>
              <a:t>L’enfant doit donc apprendre à utiliser « le langage » et s’adapter aux situations de communication (interlocuteurs, lieux…)</a:t>
            </a:r>
          </a:p>
          <a:p>
            <a:pPr>
              <a:buFontTx/>
              <a:buNone/>
            </a:pPr>
            <a:endParaRPr lang="fr-FR" altLang="fr-FR" sz="2400" smtClean="0"/>
          </a:p>
          <a:p>
            <a:pPr>
              <a:buFontTx/>
              <a:buNone/>
            </a:pPr>
            <a:r>
              <a:rPr lang="fr-FR" altLang="fr-FR" sz="2400" smtClean="0"/>
              <a:t>L’oral et l’écrit sont deux pratiques très différentes</a:t>
            </a:r>
          </a:p>
          <a:p>
            <a:pPr>
              <a:buFontTx/>
              <a:buNone/>
            </a:pPr>
            <a:r>
              <a:rPr lang="fr-FR" altLang="fr-FR" sz="2400" smtClean="0"/>
              <a:t>« Parler déjà » une langue change la donne par rapport à « parler et écrire déjà » une langue (ex. de Valentin)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anim calcmode="lin" valueType="num">
                                      <p:cBhvr additive="base">
                                        <p:cTn id="19"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 calcmode="lin" valueType="num">
                                      <p:cBhvr additive="base">
                                        <p:cTn id="25"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620713"/>
            <a:ext cx="8137525" cy="828675"/>
          </a:xfrm>
        </p:spPr>
        <p:txBody>
          <a:bodyPr>
            <a:noAutofit/>
          </a:bodyPr>
          <a:lstStyle/>
          <a:p>
            <a:pPr fontAlgn="auto">
              <a:spcAft>
                <a:spcPts val="0"/>
              </a:spcAft>
              <a:defRPr/>
            </a:pPr>
            <a:r>
              <a:rPr lang="fr-FR" altLang="fr-FR" sz="3200" b="1" dirty="0" smtClean="0"/>
              <a:t>4. Quand le français n’est pas une L1</a:t>
            </a:r>
            <a:endParaRPr lang="fr-FR" altLang="fr-FR" sz="3200" b="1" dirty="0" smtClean="0">
              <a:solidFill>
                <a:schemeClr val="tx2"/>
              </a:solidFill>
            </a:endParaRPr>
          </a:p>
        </p:txBody>
      </p:sp>
      <p:sp>
        <p:nvSpPr>
          <p:cNvPr id="84995" name="Rectangle 3"/>
          <p:cNvSpPr>
            <a:spLocks noGrp="1" noChangeArrowheads="1"/>
          </p:cNvSpPr>
          <p:nvPr>
            <p:ph idx="1"/>
          </p:nvPr>
        </p:nvSpPr>
        <p:spPr>
          <a:xfrm>
            <a:off x="468313" y="1773238"/>
            <a:ext cx="7842250" cy="4433887"/>
          </a:xfrm>
        </p:spPr>
        <p:txBody>
          <a:bodyPr/>
          <a:lstStyle/>
          <a:p>
            <a:pPr marL="990600" lvl="1" indent="-533400">
              <a:buFontTx/>
              <a:buNone/>
            </a:pPr>
            <a:r>
              <a:rPr lang="fr-FR" altLang="fr-FR" sz="2800" b="1" i="1" smtClean="0"/>
              <a:t>Plus d’une langue à la naissance : environnement familial</a:t>
            </a:r>
          </a:p>
          <a:p>
            <a:pPr marL="990600" lvl="1" indent="-533400">
              <a:buFontTx/>
              <a:buAutoNum type="arabicPeriod"/>
            </a:pPr>
            <a:endParaRPr lang="fr-FR" altLang="fr-FR" sz="2800" smtClean="0"/>
          </a:p>
          <a:p>
            <a:pPr marL="990600" lvl="1" indent="-533400">
              <a:buFontTx/>
              <a:buChar char="•"/>
            </a:pPr>
            <a:r>
              <a:rPr lang="fr-FR" altLang="fr-FR" sz="2800" smtClean="0"/>
              <a:t>Couple mixte</a:t>
            </a:r>
          </a:p>
          <a:p>
            <a:pPr marL="990600" lvl="1" indent="-533400">
              <a:buFontTx/>
              <a:buChar char="•"/>
            </a:pPr>
            <a:r>
              <a:rPr lang="fr-FR" altLang="fr-FR" sz="2800" smtClean="0"/>
              <a:t>Langue de papa / langue de maman</a:t>
            </a:r>
          </a:p>
          <a:p>
            <a:pPr marL="990600" lvl="1" indent="-533400">
              <a:buFontTx/>
              <a:buChar char="•"/>
            </a:pPr>
            <a:r>
              <a:rPr lang="fr-FR" altLang="fr-FR" sz="2800" smtClean="0"/>
              <a:t>L’enfant n’a pas deux cerveaux</a:t>
            </a:r>
          </a:p>
          <a:p>
            <a:pPr marL="990600" lvl="1" indent="-533400">
              <a:buFontTx/>
              <a:buChar char="•"/>
            </a:pPr>
            <a:r>
              <a:rPr lang="fr-FR" altLang="fr-FR" sz="2800" smtClean="0"/>
              <a:t>Tout n’est pas séparé dans la tête</a:t>
            </a:r>
          </a:p>
          <a:p>
            <a:pPr marL="990600" lvl="1" indent="-533400">
              <a:buFontTx/>
              <a:buChar char="•"/>
            </a:pPr>
            <a:r>
              <a:rPr lang="fr-FR" altLang="fr-FR" sz="2800" smtClean="0"/>
              <a:t>Langue = langue-culture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 calcmode="lin" valueType="num">
                                      <p:cBhvr additive="base">
                                        <p:cTn id="13"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 calcmode="lin" valueType="num">
                                      <p:cBhvr additive="base">
                                        <p:cTn id="19" dur="5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995">
                                            <p:txEl>
                                              <p:pRg st="4" end="4"/>
                                            </p:txEl>
                                          </p:spTgt>
                                        </p:tgtEl>
                                        <p:attrNameLst>
                                          <p:attrName>style.visibility</p:attrName>
                                        </p:attrNameLst>
                                      </p:cBhvr>
                                      <p:to>
                                        <p:strVal val="visible"/>
                                      </p:to>
                                    </p:set>
                                    <p:anim calcmode="lin" valueType="num">
                                      <p:cBhvr additive="base">
                                        <p:cTn id="25" dur="5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995">
                                            <p:txEl>
                                              <p:pRg st="5" end="5"/>
                                            </p:txEl>
                                          </p:spTgt>
                                        </p:tgtEl>
                                        <p:attrNameLst>
                                          <p:attrName>style.visibility</p:attrName>
                                        </p:attrNameLst>
                                      </p:cBhvr>
                                      <p:to>
                                        <p:strVal val="visible"/>
                                      </p:to>
                                    </p:set>
                                    <p:anim calcmode="lin" valueType="num">
                                      <p:cBhvr additive="base">
                                        <p:cTn id="31" dur="500" fill="hold"/>
                                        <p:tgtEl>
                                          <p:spTgt spid="849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 calcmode="lin" valueType="num">
                                      <p:cBhvr additive="base">
                                        <p:cTn id="37" dur="500" fill="hold"/>
                                        <p:tgtEl>
                                          <p:spTgt spid="849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9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5288" y="476250"/>
            <a:ext cx="8280400" cy="828675"/>
          </a:xfrm>
        </p:spPr>
        <p:txBody>
          <a:bodyPr>
            <a:noAutofit/>
          </a:bodyPr>
          <a:lstStyle/>
          <a:p>
            <a:pPr fontAlgn="auto">
              <a:spcAft>
                <a:spcPts val="0"/>
              </a:spcAft>
              <a:defRPr/>
            </a:pPr>
            <a:r>
              <a:rPr lang="fr-FR" altLang="fr-FR" sz="3200" b="1" dirty="0" smtClean="0"/>
              <a:t>4. Quand le français n’est pas une L1</a:t>
            </a:r>
            <a:endParaRPr lang="fr-FR" altLang="fr-FR" sz="3200" b="1" dirty="0" smtClean="0">
              <a:solidFill>
                <a:schemeClr val="tx2"/>
              </a:solidFill>
            </a:endParaRPr>
          </a:p>
        </p:txBody>
      </p:sp>
      <p:sp>
        <p:nvSpPr>
          <p:cNvPr id="86019" name="Rectangle 3"/>
          <p:cNvSpPr>
            <a:spLocks noGrp="1" noChangeArrowheads="1"/>
          </p:cNvSpPr>
          <p:nvPr>
            <p:ph idx="1"/>
          </p:nvPr>
        </p:nvSpPr>
        <p:spPr>
          <a:xfrm>
            <a:off x="685800" y="1557338"/>
            <a:ext cx="8134350" cy="4319587"/>
          </a:xfrm>
        </p:spPr>
        <p:txBody>
          <a:bodyPr/>
          <a:lstStyle/>
          <a:p>
            <a:pPr>
              <a:buFontTx/>
              <a:buNone/>
            </a:pPr>
            <a:r>
              <a:rPr lang="fr-FR" altLang="fr-FR" sz="2800" b="1" i="1" smtClean="0"/>
              <a:t>Plus d’une langue à la naissance : environnement sociétal</a:t>
            </a:r>
          </a:p>
          <a:p>
            <a:r>
              <a:rPr lang="fr-FR" altLang="fr-FR" sz="2400" smtClean="0"/>
              <a:t>Sociétés plurilingues : Belgique, Suisse… Afrique francophone ou anglophone… Asie francophone… Sud des USA…</a:t>
            </a:r>
          </a:p>
          <a:p>
            <a:r>
              <a:rPr lang="fr-FR" altLang="fr-FR" sz="2400" smtClean="0"/>
              <a:t>Et les régions françaises à l’identité forte ?</a:t>
            </a:r>
          </a:p>
          <a:p>
            <a:r>
              <a:rPr lang="fr-FR" altLang="fr-FR" sz="2400" smtClean="0"/>
              <a:t>Quotidien de l’enfant : interaction / environnement</a:t>
            </a:r>
          </a:p>
          <a:p>
            <a:r>
              <a:rPr lang="fr-FR" altLang="fr-FR" sz="2400" smtClean="0"/>
              <a:t>Situation où l’on dépasse la cellule familiale</a:t>
            </a:r>
          </a:p>
          <a:p>
            <a:r>
              <a:rPr lang="fr-FR" altLang="fr-FR" sz="2400" smtClean="0"/>
              <a:t>Pratiques langagières souvent définies clairement</a:t>
            </a:r>
          </a:p>
          <a:p>
            <a:r>
              <a:rPr lang="fr-FR" altLang="fr-FR" sz="2400" smtClean="0"/>
              <a:t>Actions identitaires et culturelles très fortes</a:t>
            </a:r>
          </a:p>
          <a:p>
            <a:endParaRPr lang="fr-FR" altLang="fr-FR" sz="2800" smtClean="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6019">
                                            <p:txEl>
                                              <p:pRg st="6" end="6"/>
                                            </p:txEl>
                                          </p:spTgt>
                                        </p:tgtEl>
                                        <p:attrNameLst>
                                          <p:attrName>style.visibility</p:attrName>
                                        </p:attrNameLst>
                                      </p:cBhvr>
                                      <p:to>
                                        <p:strVal val="visible"/>
                                      </p:to>
                                    </p:set>
                                    <p:anim calcmode="lin" valueType="num">
                                      <p:cBhvr additive="base">
                                        <p:cTn id="43"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95288" y="476250"/>
            <a:ext cx="8137525" cy="828675"/>
          </a:xfrm>
        </p:spPr>
        <p:txBody>
          <a:bodyPr>
            <a:noAutofit/>
          </a:bodyPr>
          <a:lstStyle/>
          <a:p>
            <a:pPr fontAlgn="auto">
              <a:spcAft>
                <a:spcPts val="0"/>
              </a:spcAft>
              <a:defRPr/>
            </a:pPr>
            <a:r>
              <a:rPr lang="fr-FR" altLang="fr-FR" sz="3200" b="1" dirty="0" smtClean="0"/>
              <a:t>4. Quand le français n’est pas une L1</a:t>
            </a:r>
            <a:endParaRPr lang="fr-FR" altLang="fr-FR" sz="3200" b="1" dirty="0" smtClean="0">
              <a:solidFill>
                <a:schemeClr val="tx2"/>
              </a:solidFill>
            </a:endParaRPr>
          </a:p>
        </p:txBody>
      </p:sp>
      <p:sp>
        <p:nvSpPr>
          <p:cNvPr id="87043" name="Rectangle 3"/>
          <p:cNvSpPr>
            <a:spLocks noGrp="1" noChangeArrowheads="1"/>
          </p:cNvSpPr>
          <p:nvPr>
            <p:ph idx="1"/>
          </p:nvPr>
        </p:nvSpPr>
        <p:spPr>
          <a:xfrm>
            <a:off x="830263" y="1628775"/>
            <a:ext cx="7702550" cy="4895850"/>
          </a:xfrm>
        </p:spPr>
        <p:txBody>
          <a:bodyPr/>
          <a:lstStyle/>
          <a:p>
            <a:pPr>
              <a:buFontTx/>
              <a:buNone/>
            </a:pPr>
            <a:r>
              <a:rPr lang="fr-FR" altLang="fr-FR" sz="2400" b="1" i="1" smtClean="0"/>
              <a:t>Plus d’une langue par la suite : migration et mobilité</a:t>
            </a:r>
          </a:p>
          <a:p>
            <a:r>
              <a:rPr lang="fr-FR" altLang="fr-FR" sz="2400" smtClean="0"/>
              <a:t>La migration : situation provisoire du stagiaire à l’étranger</a:t>
            </a:r>
          </a:p>
          <a:p>
            <a:r>
              <a:rPr lang="fr-FR" altLang="fr-FR" sz="2400" smtClean="0"/>
              <a:t>Situation plus définitive lors de mobilités plus radicales</a:t>
            </a:r>
          </a:p>
          <a:p>
            <a:r>
              <a:rPr lang="fr-FR" altLang="fr-FR" sz="2400" smtClean="0"/>
              <a:t>Autres sociétés, autres normes, autres cultures…</a:t>
            </a:r>
          </a:p>
          <a:p>
            <a:r>
              <a:rPr lang="fr-FR" altLang="fr-FR" sz="2400" smtClean="0"/>
              <a:t>Peut-on « maîtriser » une langue étrangère AVANT la migration ?</a:t>
            </a:r>
          </a:p>
          <a:p>
            <a:r>
              <a:rPr lang="fr-FR" altLang="fr-FR" sz="2400" smtClean="0"/>
              <a:t>La construction d’un autre langue se greffera aux structures existantes issues de L1</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7043">
                                            <p:txEl>
                                              <p:pRg st="5" end="5"/>
                                            </p:txEl>
                                          </p:spTgt>
                                        </p:tgtEl>
                                        <p:attrNameLst>
                                          <p:attrName>style.visibility</p:attrName>
                                        </p:attrNameLst>
                                      </p:cBhvr>
                                      <p:to>
                                        <p:strVal val="visible"/>
                                      </p:to>
                                    </p:set>
                                    <p:anim calcmode="lin" valueType="num">
                                      <p:cBhvr additive="base">
                                        <p:cTn id="37"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88913"/>
            <a:ext cx="7772400" cy="1609725"/>
          </a:xfrm>
        </p:spPr>
        <p:txBody>
          <a:bodyPr/>
          <a:lstStyle/>
          <a:p>
            <a:pPr fontAlgn="auto">
              <a:spcAft>
                <a:spcPts val="0"/>
              </a:spcAft>
              <a:defRPr/>
            </a:pPr>
            <a:r>
              <a:rPr lang="fr-FR" sz="3200" b="1" dirty="0"/>
              <a:t>5. Acquisition et didactique</a:t>
            </a:r>
            <a:endParaRPr lang="fr-FR" altLang="fr-FR" sz="3200" b="1" dirty="0">
              <a:solidFill>
                <a:srgbClr val="FA3C28"/>
              </a:solidFill>
              <a:effectLst>
                <a:outerShdw blurRad="38100" dist="38100" dir="2700000" algn="tl">
                  <a:srgbClr val="000000"/>
                </a:outerShdw>
              </a:effectLst>
            </a:endParaRPr>
          </a:p>
        </p:txBody>
      </p:sp>
      <p:sp>
        <p:nvSpPr>
          <p:cNvPr id="3075" name="Rectangle 3"/>
          <p:cNvSpPr>
            <a:spLocks noGrp="1" noChangeArrowheads="1"/>
          </p:cNvSpPr>
          <p:nvPr>
            <p:ph idx="1"/>
          </p:nvPr>
        </p:nvSpPr>
        <p:spPr>
          <a:xfrm>
            <a:off x="1403350" y="1798638"/>
            <a:ext cx="7054850" cy="3543300"/>
          </a:xfrm>
        </p:spPr>
        <p:txBody>
          <a:bodyPr/>
          <a:lstStyle/>
          <a:p>
            <a:r>
              <a:rPr lang="fr-FR" altLang="fr-FR" sz="2400" smtClean="0"/>
              <a:t>Enfant, élève: quelle identité sociale ?</a:t>
            </a:r>
          </a:p>
          <a:p>
            <a:r>
              <a:rPr lang="fr-FR" altLang="fr-FR" sz="2400" smtClean="0"/>
              <a:t>Instances de socialisation et statut du locuteur ?</a:t>
            </a:r>
          </a:p>
          <a:p>
            <a:r>
              <a:rPr lang="fr-FR" altLang="fr-FR" sz="2400" smtClean="0"/>
              <a:t>Evolutions, développements et variations langagières ?</a:t>
            </a:r>
          </a:p>
          <a:p>
            <a:r>
              <a:rPr lang="fr-FR" altLang="fr-FR" sz="2400" smtClean="0"/>
              <a:t>Enfant / adulte</a:t>
            </a:r>
          </a:p>
          <a:p>
            <a:r>
              <a:rPr lang="fr-FR" altLang="fr-FR" sz="2400" smtClean="0"/>
              <a:t>Elève / maître </a:t>
            </a:r>
          </a:p>
          <a:p>
            <a:pPr>
              <a:buFontTx/>
              <a:buNone/>
            </a:pPr>
            <a:r>
              <a:rPr lang="fr-FR" altLang="fr-FR" sz="2400" smtClean="0">
                <a:sym typeface="Symbol" pitchFamily="18" charset="2"/>
              </a:rPr>
              <a:t> </a:t>
            </a:r>
            <a:r>
              <a:rPr lang="fr-FR" altLang="fr-FR" sz="2400" smtClean="0"/>
              <a:t>(rapport au </a:t>
            </a:r>
            <a:r>
              <a:rPr lang="fr-FR" altLang="fr-FR" sz="2400" i="1" smtClean="0"/>
              <a:t>savoir</a:t>
            </a:r>
            <a:r>
              <a:rPr lang="fr-FR" altLang="fr-FR" sz="2400" smtClean="0"/>
              <a:t> et </a:t>
            </a:r>
            <a:r>
              <a:rPr lang="fr-FR" altLang="fr-FR" sz="2400" i="1" smtClean="0"/>
              <a:t>socialisation scolaire</a:t>
            </a:r>
            <a:r>
              <a:rPr lang="fr-FR" altLang="fr-FR" sz="2400" smtClean="0"/>
              <a:t> </a:t>
            </a:r>
            <a:r>
              <a:rPr lang="fr-FR" altLang="fr-FR" sz="2400" smtClean="0">
                <a:cs typeface="Times New Roman" pitchFamily="18" charset="0"/>
              </a:rPr>
              <a:t>– Amigues &amp; Zerbato-Poudou, 2000</a:t>
            </a:r>
            <a:r>
              <a:rPr lang="fr-FR" altLang="fr-FR" sz="2400"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55650" y="476250"/>
            <a:ext cx="7543800" cy="1208088"/>
          </a:xfrm>
        </p:spPr>
        <p:txBody>
          <a:bodyPr/>
          <a:lstStyle/>
          <a:p>
            <a:pPr fontAlgn="auto">
              <a:spcAft>
                <a:spcPts val="0"/>
              </a:spcAft>
              <a:defRPr/>
            </a:pPr>
            <a:r>
              <a:rPr lang="fr-FR" sz="3200" b="1" dirty="0"/>
              <a:t>5. Acquisition et didactique</a:t>
            </a:r>
            <a:endParaRPr lang="fr-FR" altLang="fr-FR" sz="3200" b="1" dirty="0">
              <a:solidFill>
                <a:srgbClr val="FA3C28"/>
              </a:solidFill>
              <a:effectLst>
                <a:outerShdw blurRad="38100" dist="38100" dir="2700000" algn="tl">
                  <a:srgbClr val="000000"/>
                </a:outerShdw>
              </a:effectLst>
            </a:endParaRPr>
          </a:p>
        </p:txBody>
      </p:sp>
      <p:sp>
        <p:nvSpPr>
          <p:cNvPr id="6147" name="Rectangle 3"/>
          <p:cNvSpPr>
            <a:spLocks noGrp="1" noChangeArrowheads="1"/>
          </p:cNvSpPr>
          <p:nvPr>
            <p:ph idx="1"/>
          </p:nvPr>
        </p:nvSpPr>
        <p:spPr>
          <a:xfrm>
            <a:off x="1403350" y="2060575"/>
            <a:ext cx="7327900" cy="2830513"/>
          </a:xfrm>
        </p:spPr>
        <p:txBody>
          <a:bodyPr/>
          <a:lstStyle/>
          <a:p>
            <a:r>
              <a:rPr lang="fr-FR" altLang="fr-FR" sz="2400" smtClean="0"/>
              <a:t>Construction du locuteur en personne sociale (Bronckart, 1997)</a:t>
            </a:r>
          </a:p>
          <a:p>
            <a:pPr>
              <a:buFontTx/>
              <a:buNone/>
            </a:pPr>
            <a:r>
              <a:rPr lang="fr-FR" altLang="fr-FR" sz="2400" smtClean="0">
                <a:sym typeface="Symbol" pitchFamily="18" charset="2"/>
              </a:rPr>
              <a:t> gestion des statuts sociaux dans l’interaction</a:t>
            </a:r>
          </a:p>
          <a:p>
            <a:r>
              <a:rPr lang="fr-FR" altLang="fr-FR" sz="2400" smtClean="0">
                <a:sym typeface="Symbol" pitchFamily="18" charset="2"/>
              </a:rPr>
              <a:t>Ancrage théorique socio-interactionniste</a:t>
            </a:r>
          </a:p>
          <a:p>
            <a:r>
              <a:rPr lang="fr-FR" altLang="fr-FR" sz="2400" smtClean="0">
                <a:sym typeface="Symbol" pitchFamily="18" charset="2"/>
              </a:rPr>
              <a:t>Langue de l’école = élève</a:t>
            </a:r>
          </a:p>
          <a:p>
            <a:r>
              <a:rPr lang="fr-FR" altLang="fr-FR" sz="2400" smtClean="0">
                <a:sym typeface="Symbol" pitchFamily="18" charset="2"/>
              </a:rPr>
              <a:t>Langue hors de l’école = enfant</a:t>
            </a:r>
          </a:p>
          <a:p>
            <a:r>
              <a:rPr lang="fr-FR" altLang="fr-FR" sz="2400" smtClean="0">
                <a:sym typeface="Symbol" pitchFamily="18" charset="2"/>
              </a:rPr>
              <a:t>L’élève reste un enfant </a:t>
            </a:r>
            <a:endParaRPr lang="fr-FR" altLang="fr-FR"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3200" b="1" dirty="0" smtClean="0"/>
              <a:t>Plan</a:t>
            </a:r>
            <a:endParaRPr lang="fr-FR" sz="2800" b="1" dirty="0"/>
          </a:p>
        </p:txBody>
      </p:sp>
      <p:sp>
        <p:nvSpPr>
          <p:cNvPr id="3" name="Espace réservé du contenu 2"/>
          <p:cNvSpPr>
            <a:spLocks noGrp="1"/>
          </p:cNvSpPr>
          <p:nvPr>
            <p:ph idx="1"/>
          </p:nvPr>
        </p:nvSpPr>
        <p:spPr>
          <a:xfrm>
            <a:off x="685800" y="1844675"/>
            <a:ext cx="7772400" cy="4051300"/>
          </a:xfrm>
        </p:spPr>
        <p:txBody>
          <a:bodyPr rtlCol="0">
            <a:normAutofit lnSpcReduction="10000"/>
          </a:bodyPr>
          <a:lstStyle/>
          <a:p>
            <a:pPr marL="457200" indent="-457200" fontAlgn="auto">
              <a:spcAft>
                <a:spcPts val="0"/>
              </a:spcAft>
              <a:buFont typeface="+mj-lt"/>
              <a:buAutoNum type="arabicPeriod"/>
              <a:defRPr/>
            </a:pPr>
            <a:r>
              <a:rPr lang="fr-FR" sz="2800" b="1" dirty="0" smtClean="0"/>
              <a:t>Introduction</a:t>
            </a:r>
          </a:p>
          <a:p>
            <a:pPr marL="457200" indent="-457200" fontAlgn="auto">
              <a:spcAft>
                <a:spcPts val="0"/>
              </a:spcAft>
              <a:buFont typeface="+mj-lt"/>
              <a:buAutoNum type="arabicPeriod"/>
              <a:defRPr/>
            </a:pPr>
            <a:r>
              <a:rPr lang="fr-FR" sz="2800" b="1" dirty="0" smtClean="0"/>
              <a:t>Les enfants apprennent à parler</a:t>
            </a:r>
          </a:p>
          <a:p>
            <a:pPr marL="457200" indent="-457200" fontAlgn="auto">
              <a:spcAft>
                <a:spcPts val="0"/>
              </a:spcAft>
              <a:buFont typeface="+mj-lt"/>
              <a:buAutoNum type="arabicPeriod"/>
              <a:defRPr/>
            </a:pPr>
            <a:r>
              <a:rPr lang="fr-FR" sz="2800" b="1" dirty="0" smtClean="0"/>
              <a:t>Ce que l’on sait du langage enfantin</a:t>
            </a:r>
          </a:p>
          <a:p>
            <a:pPr marL="457200" indent="-457200" fontAlgn="auto">
              <a:spcAft>
                <a:spcPts val="0"/>
              </a:spcAft>
              <a:buFont typeface="+mj-lt"/>
              <a:buAutoNum type="arabicPeriod"/>
              <a:defRPr/>
            </a:pPr>
            <a:r>
              <a:rPr lang="fr-FR" sz="2800" b="1" dirty="0" smtClean="0"/>
              <a:t>Quand le français n’est pas une L1</a:t>
            </a:r>
          </a:p>
          <a:p>
            <a:pPr marL="457200" indent="-457200" fontAlgn="auto">
              <a:spcAft>
                <a:spcPts val="0"/>
              </a:spcAft>
              <a:buFont typeface="+mj-lt"/>
              <a:buAutoNum type="arabicPeriod"/>
              <a:defRPr/>
            </a:pPr>
            <a:r>
              <a:rPr lang="fr-FR" sz="2800" b="1" dirty="0" smtClean="0"/>
              <a:t>Acquisition et didactique</a:t>
            </a:r>
            <a:endParaRPr lang="fr-FR" sz="2800" b="1" dirty="0"/>
          </a:p>
          <a:p>
            <a:pPr marL="457200" indent="-457200" fontAlgn="auto">
              <a:spcAft>
                <a:spcPts val="0"/>
              </a:spcAft>
              <a:buFont typeface="+mj-lt"/>
              <a:buAutoNum type="arabicPeriod"/>
              <a:defRPr/>
            </a:pPr>
            <a:r>
              <a:rPr lang="fr-FR" sz="2800" b="1" dirty="0"/>
              <a:t>Elèves et culture orale </a:t>
            </a:r>
            <a:r>
              <a:rPr lang="fr-FR" sz="2800" b="1" dirty="0" smtClean="0"/>
              <a:t>1: </a:t>
            </a:r>
            <a:r>
              <a:rPr lang="fr-FR" sz="2800" b="1" dirty="0"/>
              <a:t>enfants roms</a:t>
            </a:r>
          </a:p>
          <a:p>
            <a:pPr marL="457200" indent="-457200" fontAlgn="auto">
              <a:spcAft>
                <a:spcPts val="0"/>
              </a:spcAft>
              <a:buFont typeface="+mj-lt"/>
              <a:buAutoNum type="arabicPeriod"/>
              <a:defRPr/>
            </a:pPr>
            <a:r>
              <a:rPr lang="fr-FR" sz="2800" b="1" dirty="0" smtClean="0"/>
              <a:t>Elèves et culture orale 2: enfants gitans</a:t>
            </a:r>
          </a:p>
          <a:p>
            <a:pPr marL="457200" indent="-457200" fontAlgn="auto">
              <a:spcAft>
                <a:spcPts val="0"/>
              </a:spcAft>
              <a:buFont typeface="+mj-lt"/>
              <a:buAutoNum type="arabicPeriod"/>
              <a:defRPr/>
            </a:pPr>
            <a:r>
              <a:rPr lang="fr-FR" sz="2800" b="1" dirty="0" smtClean="0"/>
              <a:t>Conclusions</a:t>
            </a:r>
          </a:p>
          <a:p>
            <a:pPr marL="457200" indent="-457200" fontAlgn="auto">
              <a:spcAft>
                <a:spcPts val="0"/>
              </a:spcAft>
              <a:buFont typeface="+mj-lt"/>
              <a:buAutoNum type="arabicPeriod"/>
              <a:defRPr/>
            </a:pPr>
            <a:endParaRPr lang="fr-FR" sz="2800" b="1" dirty="0" smtClean="0"/>
          </a:p>
          <a:p>
            <a:pPr marL="457200" indent="-457200" fontAlgn="auto">
              <a:spcAft>
                <a:spcPts val="0"/>
              </a:spcAft>
              <a:buFont typeface="+mj-lt"/>
              <a:buAutoNum type="arabicPeriod"/>
              <a:defRPr/>
            </a:pPr>
            <a:endParaRPr lang="fr-FR" sz="2800" b="1" dirty="0" smtClean="0"/>
          </a:p>
          <a:p>
            <a:pPr marL="457200" indent="-457200" fontAlgn="auto">
              <a:spcAft>
                <a:spcPts val="0"/>
              </a:spcAft>
              <a:buFont typeface="+mj-lt"/>
              <a:buAutoNum type="arabicPeriod"/>
              <a:defRPr/>
            </a:pPr>
            <a:endParaRPr lang="fr-FR" sz="2800" b="1" dirty="0" smtClean="0"/>
          </a:p>
          <a:p>
            <a:pPr marL="457200" indent="-457200" fontAlgn="auto">
              <a:spcAft>
                <a:spcPts val="0"/>
              </a:spcAft>
              <a:buFont typeface="+mj-lt"/>
              <a:buAutoNum type="arabicPeriod"/>
              <a:defRPr/>
            </a:pPr>
            <a:endParaRPr lang="fr-FR" sz="2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11200" y="349250"/>
            <a:ext cx="7543800" cy="1208088"/>
          </a:xfrm>
        </p:spPr>
        <p:txBody>
          <a:bodyPr/>
          <a:lstStyle/>
          <a:p>
            <a:pPr fontAlgn="auto">
              <a:spcAft>
                <a:spcPts val="0"/>
              </a:spcAft>
              <a:defRPr/>
            </a:pPr>
            <a:r>
              <a:rPr lang="fr-FR" sz="3200" b="1" dirty="0"/>
              <a:t>5. Acquisition et didactique</a:t>
            </a:r>
            <a:endParaRPr lang="fr-FR" altLang="fr-FR" sz="3200" b="1" dirty="0">
              <a:solidFill>
                <a:srgbClr val="FA3C28"/>
              </a:solidFill>
              <a:effectLst>
                <a:outerShdw blurRad="38100" dist="38100" dir="2700000" algn="tl">
                  <a:srgbClr val="000000"/>
                </a:outerShdw>
              </a:effectLst>
            </a:endParaRPr>
          </a:p>
        </p:txBody>
      </p:sp>
      <p:sp>
        <p:nvSpPr>
          <p:cNvPr id="18435" name="Rectangle 3"/>
          <p:cNvSpPr>
            <a:spLocks noGrp="1" noChangeArrowheads="1"/>
          </p:cNvSpPr>
          <p:nvPr>
            <p:ph idx="1"/>
          </p:nvPr>
        </p:nvSpPr>
        <p:spPr>
          <a:xfrm>
            <a:off x="900113" y="2571750"/>
            <a:ext cx="6757987" cy="2686050"/>
          </a:xfrm>
        </p:spPr>
        <p:txBody>
          <a:bodyPr/>
          <a:lstStyle/>
          <a:p>
            <a:pPr algn="just">
              <a:buFontTx/>
              <a:buNone/>
            </a:pPr>
            <a:r>
              <a:rPr lang="fr-FR" altLang="fr-FR" sz="2400" b="1" smtClean="0"/>
              <a:t>« Devenir un élève, c’est apprendre avec les autres pour se construire soi-même »</a:t>
            </a:r>
          </a:p>
          <a:p>
            <a:pPr algn="r">
              <a:buFontTx/>
              <a:buNone/>
            </a:pPr>
            <a:r>
              <a:rPr lang="fr-FR" altLang="fr-FR" sz="2400" smtClean="0"/>
              <a:t>(Amigues &amp; Zerbato-Poudou, 2000)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088" y="404813"/>
            <a:ext cx="7772400" cy="1609725"/>
          </a:xfrm>
        </p:spPr>
        <p:txBody>
          <a:bodyPr/>
          <a:lstStyle/>
          <a:p>
            <a:pPr fontAlgn="auto">
              <a:spcAft>
                <a:spcPts val="0"/>
              </a:spcAft>
              <a:defRPr/>
            </a:pPr>
            <a:r>
              <a:rPr lang="fr-FR" sz="3200" b="1" dirty="0" smtClean="0"/>
              <a:t>6. </a:t>
            </a:r>
            <a:r>
              <a:rPr lang="fr-FR" sz="3200" b="1" dirty="0"/>
              <a:t>élèves </a:t>
            </a:r>
            <a:r>
              <a:rPr lang="fr-FR" sz="3200" b="1" dirty="0" smtClean="0"/>
              <a:t>et culture orale 1: </a:t>
            </a:r>
            <a:br>
              <a:rPr lang="fr-FR" sz="3200" b="1" dirty="0" smtClean="0"/>
            </a:br>
            <a:r>
              <a:rPr lang="fr-FR" sz="3200" b="1" dirty="0" smtClean="0"/>
              <a:t>enfants ROMS</a:t>
            </a:r>
            <a:endParaRPr lang="fr-FR" sz="3200" b="1" dirty="0"/>
          </a:p>
        </p:txBody>
      </p:sp>
      <p:sp>
        <p:nvSpPr>
          <p:cNvPr id="3" name="Espace réservé du contenu 2"/>
          <p:cNvSpPr>
            <a:spLocks noGrp="1"/>
          </p:cNvSpPr>
          <p:nvPr>
            <p:ph idx="1"/>
          </p:nvPr>
        </p:nvSpPr>
        <p:spPr>
          <a:xfrm>
            <a:off x="644525" y="1844675"/>
            <a:ext cx="7954963" cy="4068763"/>
          </a:xfrm>
        </p:spPr>
        <p:txBody>
          <a:bodyPr/>
          <a:lstStyle/>
          <a:p>
            <a:r>
              <a:rPr lang="en-US" sz="2800" smtClean="0"/>
              <a:t>Espaces de langues et appropriation des connaissances (tâches, activités) en prenant en compte toutes les langues dans la classe </a:t>
            </a:r>
          </a:p>
          <a:p>
            <a:r>
              <a:rPr lang="en-US" sz="2800" smtClean="0"/>
              <a:t>Objectifs :</a:t>
            </a:r>
          </a:p>
          <a:p>
            <a:pPr lvl="1"/>
            <a:r>
              <a:rPr lang="en-US" sz="2400" smtClean="0"/>
              <a:t>Renforcer la réussite scolaire</a:t>
            </a:r>
          </a:p>
          <a:p>
            <a:pPr lvl="1"/>
            <a:r>
              <a:rPr lang="en-US" sz="2400" smtClean="0"/>
              <a:t>Renforcer les relations avec les familles</a:t>
            </a:r>
          </a:p>
          <a:p>
            <a:pPr lvl="1"/>
            <a:r>
              <a:rPr lang="en-US" sz="2400" smtClean="0"/>
              <a:t>Identifier et utiliser toutes les langues présentes en classe</a:t>
            </a:r>
          </a:p>
          <a:p>
            <a:endParaRPr lang="fr-FR" sz="20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800" smtClean="0"/>
              <a:t>Identifier la langue parlée </a:t>
            </a:r>
          </a:p>
          <a:p>
            <a:r>
              <a:rPr lang="fr-FR" sz="2800" smtClean="0"/>
              <a:t>« Ils parlent le Kaldérache »</a:t>
            </a:r>
          </a:p>
          <a:p>
            <a:r>
              <a:rPr lang="fr-FR" sz="2800" smtClean="0"/>
              <a:t>En fait non, ils parlent l’Ursari</a:t>
            </a:r>
          </a:p>
          <a:p>
            <a:r>
              <a:rPr lang="fr-FR" sz="2800" smtClean="0"/>
              <a:t>De toute manière ils sont roumains…</a:t>
            </a:r>
          </a:p>
          <a:p>
            <a:r>
              <a:rPr lang="fr-FR" sz="2800" smtClean="0"/>
              <a:t>Un outil numérique : </a:t>
            </a:r>
            <a:r>
              <a:rPr lang="fr-FR" sz="2800" i="1" smtClean="0"/>
              <a:t>Romani Project </a:t>
            </a:r>
            <a:r>
              <a:rPr lang="fr-FR" sz="2800" smtClean="0"/>
              <a:t>(Manchester)</a:t>
            </a:r>
          </a:p>
          <a:p>
            <a:endParaRPr lang="fr-FR" sz="2800" smtClean="0"/>
          </a:p>
        </p:txBody>
      </p:sp>
      <p:sp>
        <p:nvSpPr>
          <p:cNvPr id="6" name="Titre 1"/>
          <p:cNvSpPr>
            <a:spLocks noGrp="1"/>
          </p:cNvSpPr>
          <p:nvPr>
            <p:ph type="title"/>
          </p:nvPr>
        </p:nvSpPr>
        <p:spPr>
          <a:xfrm>
            <a:off x="827088" y="404813"/>
            <a:ext cx="7772400" cy="1609725"/>
          </a:xfrm>
        </p:spPr>
        <p:txBody>
          <a:bodyPr/>
          <a:lstStyle/>
          <a:p>
            <a:pPr fontAlgn="auto">
              <a:spcAft>
                <a:spcPts val="0"/>
              </a:spcAft>
              <a:defRPr/>
            </a:pPr>
            <a:r>
              <a:rPr lang="fr-FR" sz="3200" b="1" dirty="0"/>
              <a:t>6. élèves et culture </a:t>
            </a:r>
            <a:r>
              <a:rPr lang="fr-FR" sz="3200" b="1" dirty="0" smtClean="0"/>
              <a:t>orale 1: </a:t>
            </a:r>
            <a:r>
              <a:rPr lang="fr-FR" sz="3200" b="1" dirty="0"/>
              <a:t/>
            </a:r>
            <a:br>
              <a:rPr lang="fr-FR" sz="3200" b="1" dirty="0"/>
            </a:br>
            <a:r>
              <a:rPr lang="fr-FR" sz="3200" b="1" dirty="0"/>
              <a:t>enfants ROMS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 3"/>
          <p:cNvPicPr>
            <a:picLocks noChangeAspect="1"/>
          </p:cNvPicPr>
          <p:nvPr/>
        </p:nvPicPr>
        <p:blipFill>
          <a:blip r:embed="rId3"/>
          <a:srcRect/>
          <a:stretch>
            <a:fillRect/>
          </a:stretch>
        </p:blipFill>
        <p:spPr bwMode="auto">
          <a:xfrm>
            <a:off x="0" y="44450"/>
            <a:ext cx="9144000" cy="5624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3200" b="1" dirty="0"/>
              <a:t>6. élèves et culture </a:t>
            </a:r>
            <a:r>
              <a:rPr lang="fr-FR" sz="3200" b="1" dirty="0" smtClean="0"/>
              <a:t>orale 1: </a:t>
            </a:r>
            <a:r>
              <a:rPr lang="fr-FR" sz="3200" b="1" dirty="0"/>
              <a:t/>
            </a:r>
            <a:br>
              <a:rPr lang="fr-FR" sz="3200" b="1" dirty="0"/>
            </a:br>
            <a:r>
              <a:rPr lang="fr-FR" sz="3200" b="1" dirty="0"/>
              <a:t>enfants ROMS</a:t>
            </a:r>
          </a:p>
        </p:txBody>
      </p:sp>
      <p:sp>
        <p:nvSpPr>
          <p:cNvPr id="3" name="Espace réservé du contenu 2"/>
          <p:cNvSpPr>
            <a:spLocks noGrp="1"/>
          </p:cNvSpPr>
          <p:nvPr>
            <p:ph idx="1"/>
          </p:nvPr>
        </p:nvSpPr>
        <p:spPr>
          <a:xfrm>
            <a:off x="1031875" y="2554288"/>
            <a:ext cx="6804025" cy="3530600"/>
          </a:xfrm>
        </p:spPr>
        <p:txBody>
          <a:bodyPr/>
          <a:lstStyle/>
          <a:p>
            <a:r>
              <a:rPr lang="fr-FR" b="1" smtClean="0"/>
              <a:t>La vidéo montre : </a:t>
            </a:r>
          </a:p>
          <a:p>
            <a:pPr lvl="1"/>
            <a:r>
              <a:rPr lang="fr-FR" b="1" smtClean="0"/>
              <a:t>le rôle d’expert de Samuel</a:t>
            </a:r>
          </a:p>
          <a:p>
            <a:pPr lvl="1"/>
            <a:r>
              <a:rPr lang="fr-FR" b="1" smtClean="0"/>
              <a:t>L’expertise linguistique également de Madame George</a:t>
            </a:r>
          </a:p>
          <a:p>
            <a:endParaRPr lang="fr-FR" b="1" smtClean="0"/>
          </a:p>
          <a:p>
            <a:endParaRPr lang="fr-FR" b="1" smtClean="0"/>
          </a:p>
          <a:p>
            <a:pPr algn="ctr"/>
            <a:r>
              <a:rPr lang="fr-FR" b="1" smtClean="0"/>
              <a:t>Dans ce film, des enfants et des adultes roms vont entendre leurs langues romanis dans la classe d’un collège de l’Education Nationale</a:t>
            </a:r>
          </a:p>
        </p:txBody>
      </p:sp>
      <p:pic>
        <p:nvPicPr>
          <p:cNvPr id="45059" name="Picture 2" descr="Afficher l'image d'origine"/>
          <p:cNvPicPr>
            <a:picLocks noChangeAspect="1" noChangeArrowheads="1"/>
          </p:cNvPicPr>
          <p:nvPr/>
        </p:nvPicPr>
        <p:blipFill>
          <a:blip r:embed="rId2"/>
          <a:srcRect/>
          <a:stretch>
            <a:fillRect/>
          </a:stretch>
        </p:blipFill>
        <p:spPr bwMode="auto">
          <a:xfrm>
            <a:off x="390525" y="4581525"/>
            <a:ext cx="950913" cy="839788"/>
          </a:xfrm>
          <a:prstGeom prst="rect">
            <a:avLst/>
          </a:prstGeom>
          <a:noFill/>
          <a:ln w="9525">
            <a:noFill/>
            <a:miter lim="800000"/>
            <a:headEnd/>
            <a:tailEnd/>
          </a:ln>
        </p:spPr>
      </p:pic>
      <p:pic>
        <p:nvPicPr>
          <p:cNvPr id="45060" name="Image 4"/>
          <p:cNvPicPr>
            <a:picLocks noChangeAspect="1"/>
          </p:cNvPicPr>
          <p:nvPr/>
        </p:nvPicPr>
        <p:blipFill>
          <a:blip r:embed="rId3"/>
          <a:srcRect/>
          <a:stretch>
            <a:fillRect/>
          </a:stretch>
        </p:blipFill>
        <p:spPr bwMode="auto">
          <a:xfrm>
            <a:off x="7740650" y="4573588"/>
            <a:ext cx="950913" cy="841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b="1" dirty="0" smtClean="0"/>
              <a:t>Données</a:t>
            </a:r>
            <a:endParaRPr lang="fr-FR" b="1" dirty="0"/>
          </a:p>
        </p:txBody>
      </p:sp>
      <p:sp>
        <p:nvSpPr>
          <p:cNvPr id="46082" name="Espace réservé du contenu 2"/>
          <p:cNvSpPr>
            <a:spLocks noGrp="1"/>
          </p:cNvSpPr>
          <p:nvPr>
            <p:ph idx="1"/>
          </p:nvPr>
        </p:nvSpPr>
        <p:spPr>
          <a:xfrm>
            <a:off x="876300" y="2276475"/>
            <a:ext cx="6875463" cy="3530600"/>
          </a:xfrm>
        </p:spPr>
        <p:txBody>
          <a:bodyPr/>
          <a:lstStyle/>
          <a:p>
            <a:r>
              <a:rPr lang="fr-FR" b="1" smtClean="0"/>
              <a:t>Partie 1 : écoute de mots ou expression en Ursari</a:t>
            </a:r>
          </a:p>
        </p:txBody>
      </p:sp>
      <p:pic>
        <p:nvPicPr>
          <p:cNvPr id="4" name="Shape">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5"/>
          <a:srcRect/>
          <a:stretch>
            <a:fillRect/>
          </a:stretch>
        </p:blipFill>
        <p:spPr bwMode="auto">
          <a:xfrm>
            <a:off x="1241425" y="2852738"/>
            <a:ext cx="6510338" cy="3662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b="1" dirty="0" smtClean="0"/>
              <a:t>Données</a:t>
            </a:r>
            <a:endParaRPr lang="fr-FR" b="1" dirty="0"/>
          </a:p>
        </p:txBody>
      </p:sp>
      <p:sp>
        <p:nvSpPr>
          <p:cNvPr id="48130" name="Espace réservé du contenu 2"/>
          <p:cNvSpPr>
            <a:spLocks noGrp="1"/>
          </p:cNvSpPr>
          <p:nvPr>
            <p:ph idx="1"/>
          </p:nvPr>
        </p:nvSpPr>
        <p:spPr>
          <a:xfrm>
            <a:off x="900113" y="1773238"/>
            <a:ext cx="7737475" cy="3530600"/>
          </a:xfrm>
        </p:spPr>
        <p:txBody>
          <a:bodyPr/>
          <a:lstStyle/>
          <a:p>
            <a:r>
              <a:rPr lang="fr-FR" b="1" smtClean="0"/>
              <a:t>Partie 2 : écoute de mots ou expression en Kaldérache</a:t>
            </a:r>
          </a:p>
        </p:txBody>
      </p:sp>
      <p:pic>
        <p:nvPicPr>
          <p:cNvPr id="4" name="Shape">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5"/>
          <a:srcRect/>
          <a:stretch>
            <a:fillRect/>
          </a:stretch>
        </p:blipFill>
        <p:spPr bwMode="auto">
          <a:xfrm>
            <a:off x="1187450" y="2636838"/>
            <a:ext cx="6985000" cy="3929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84188"/>
            <a:ext cx="7772400" cy="1073150"/>
          </a:xfrm>
        </p:spPr>
        <p:txBody>
          <a:bodyPr/>
          <a:lstStyle/>
          <a:p>
            <a:pPr fontAlgn="auto">
              <a:spcAft>
                <a:spcPts val="0"/>
              </a:spcAft>
              <a:defRPr/>
            </a:pPr>
            <a:r>
              <a:rPr lang="fr-FR" sz="3200" b="1" dirty="0" smtClean="0"/>
              <a:t>7. </a:t>
            </a:r>
            <a:r>
              <a:rPr lang="fr-FR" sz="3200" b="1" dirty="0"/>
              <a:t>élèves et culture </a:t>
            </a:r>
            <a:r>
              <a:rPr lang="fr-FR" sz="3200" b="1" dirty="0" smtClean="0"/>
              <a:t>orale 2 : </a:t>
            </a:r>
            <a:r>
              <a:rPr lang="fr-FR" sz="3200" b="1" dirty="0"/>
              <a:t/>
            </a:r>
            <a:br>
              <a:rPr lang="fr-FR" sz="3200" b="1" dirty="0"/>
            </a:br>
            <a:r>
              <a:rPr lang="fr-FR" sz="3200" b="1" dirty="0"/>
              <a:t>enfants </a:t>
            </a:r>
            <a:r>
              <a:rPr lang="fr-FR" sz="3200" b="1" dirty="0" smtClean="0"/>
              <a:t>gitans</a:t>
            </a:r>
            <a:endParaRPr lang="fr-FR" sz="3200" b="1" dirty="0"/>
          </a:p>
        </p:txBody>
      </p:sp>
      <p:sp>
        <p:nvSpPr>
          <p:cNvPr id="50178" name="Espace réservé du contenu 2"/>
          <p:cNvSpPr>
            <a:spLocks noGrp="1"/>
          </p:cNvSpPr>
          <p:nvPr>
            <p:ph idx="1"/>
          </p:nvPr>
        </p:nvSpPr>
        <p:spPr>
          <a:xfrm>
            <a:off x="611188" y="2492375"/>
            <a:ext cx="3024187" cy="3529013"/>
          </a:xfrm>
        </p:spPr>
        <p:txBody>
          <a:bodyPr/>
          <a:lstStyle/>
          <a:p>
            <a:r>
              <a:rPr lang="fr-FR" sz="2000" smtClean="0"/>
              <a:t>Dans les familles</a:t>
            </a:r>
          </a:p>
          <a:p>
            <a:r>
              <a:rPr lang="fr-FR" sz="2000" smtClean="0"/>
              <a:t>A l’école</a:t>
            </a:r>
          </a:p>
          <a:p>
            <a:r>
              <a:rPr lang="fr-FR" sz="2000" smtClean="0"/>
              <a:t>Point sur la recherche actuelle sur ces questions</a:t>
            </a:r>
          </a:p>
          <a:p>
            <a:r>
              <a:rPr lang="fr-FR" sz="2000" smtClean="0"/>
              <a:t>Développement en commun d’outils professionnels</a:t>
            </a:r>
          </a:p>
          <a:p>
            <a:endParaRPr lang="fr-FR" sz="2000" smtClean="0"/>
          </a:p>
        </p:txBody>
      </p:sp>
      <p:pic>
        <p:nvPicPr>
          <p:cNvPr id="5" name="Shape">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4"/>
          <a:srcRect/>
          <a:stretch>
            <a:fillRect/>
          </a:stretch>
        </p:blipFill>
        <p:spPr bwMode="auto">
          <a:xfrm>
            <a:off x="3419475" y="2360613"/>
            <a:ext cx="5740400" cy="3228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84188"/>
            <a:ext cx="8350250" cy="1609725"/>
          </a:xfrm>
        </p:spPr>
        <p:txBody>
          <a:bodyPr/>
          <a:lstStyle/>
          <a:p>
            <a:pPr fontAlgn="auto">
              <a:spcAft>
                <a:spcPts val="0"/>
              </a:spcAft>
              <a:defRPr/>
            </a:pPr>
            <a:r>
              <a:rPr lang="fr-FR" sz="3200" b="1" dirty="0"/>
              <a:t>7. élèves et culture orale 2 : </a:t>
            </a:r>
            <a:br>
              <a:rPr lang="fr-FR" sz="3200" b="1" dirty="0"/>
            </a:br>
            <a:r>
              <a:rPr lang="fr-FR" sz="3200" b="1" dirty="0"/>
              <a:t>enfants gitans</a:t>
            </a:r>
          </a:p>
        </p:txBody>
      </p:sp>
      <p:sp>
        <p:nvSpPr>
          <p:cNvPr id="3" name="Espace réservé du contenu 2"/>
          <p:cNvSpPr>
            <a:spLocks noGrp="1"/>
          </p:cNvSpPr>
          <p:nvPr>
            <p:ph idx="1"/>
          </p:nvPr>
        </p:nvSpPr>
        <p:spPr>
          <a:xfrm>
            <a:off x="612775" y="1600200"/>
            <a:ext cx="8351838" cy="4997450"/>
          </a:xfrm>
        </p:spPr>
        <p:txBody>
          <a:bodyPr/>
          <a:lstStyle/>
          <a:p>
            <a:endParaRPr lang="fr-FR" sz="2400" smtClean="0"/>
          </a:p>
          <a:p>
            <a:r>
              <a:rPr lang="fr-FR" sz="2400" smtClean="0"/>
              <a:t>Entretiens avec les acteurs des quartiers St Jacques et Nouveau-Logis</a:t>
            </a:r>
          </a:p>
          <a:p>
            <a:r>
              <a:rPr lang="fr-FR" sz="2400" smtClean="0"/>
              <a:t>Quels discours sur les langues, l’oral/l’écrit ? Accès aux représentations, aux imaginaires</a:t>
            </a:r>
          </a:p>
          <a:p>
            <a:r>
              <a:rPr lang="fr-FR" sz="2400" smtClean="0"/>
              <a:t>Quelles pratiques sur les langues, l’oral/l’écrit ? Etude en cours</a:t>
            </a:r>
          </a:p>
          <a:p>
            <a:r>
              <a:rPr lang="fr-FR" sz="2400" smtClean="0"/>
              <a:t>Mise en perspective avec les recherches sur ces thèmes (enseignement, psycho-, socio-linguistique)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775" y="228600"/>
            <a:ext cx="8153400" cy="1687513"/>
          </a:xfrm>
        </p:spPr>
        <p:txBody>
          <a:bodyPr/>
          <a:lstStyle/>
          <a:p>
            <a:pPr fontAlgn="auto">
              <a:spcAft>
                <a:spcPts val="0"/>
              </a:spcAft>
              <a:defRPr/>
            </a:pPr>
            <a:r>
              <a:rPr lang="fr-FR" sz="3200" b="1" dirty="0"/>
              <a:t>7. élèves et culture orale 2 : </a:t>
            </a:r>
            <a:br>
              <a:rPr lang="fr-FR" sz="3200" b="1" dirty="0"/>
            </a:br>
            <a:r>
              <a:rPr lang="fr-FR" sz="3200" b="1" dirty="0"/>
              <a:t>enfants gitans</a:t>
            </a:r>
            <a:endParaRPr lang="fr-FR" sz="3200" dirty="0"/>
          </a:p>
        </p:txBody>
      </p:sp>
      <p:sp>
        <p:nvSpPr>
          <p:cNvPr id="3" name="Espace réservé du contenu 2"/>
          <p:cNvSpPr>
            <a:spLocks noGrp="1"/>
          </p:cNvSpPr>
          <p:nvPr>
            <p:ph idx="1"/>
          </p:nvPr>
        </p:nvSpPr>
        <p:spPr>
          <a:xfrm>
            <a:off x="612775" y="2349500"/>
            <a:ext cx="8153400" cy="3746500"/>
          </a:xfrm>
        </p:spPr>
        <p:txBody>
          <a:bodyPr/>
          <a:lstStyle/>
          <a:p>
            <a:r>
              <a:rPr lang="fr-FR" sz="2400" smtClean="0"/>
              <a:t>Réticence par rapport à la LM, peur du mélange de langues, de l’interlangue</a:t>
            </a:r>
          </a:p>
          <a:p>
            <a:r>
              <a:rPr lang="fr-FR" sz="2400" smtClean="0"/>
              <a:t>La variation interne aux langues, phénomène peu connu</a:t>
            </a:r>
          </a:p>
          <a:p>
            <a:r>
              <a:rPr lang="fr-FR" sz="2400" smtClean="0"/>
              <a:t>Utiliser les ressources du plurilinguisme ? </a:t>
            </a:r>
          </a:p>
          <a:p>
            <a:r>
              <a:rPr lang="fr-FR" sz="2400" smtClean="0"/>
              <a:t>Questions générales de la domination linguistique et identitaire (la langue est un symptôme) </a:t>
            </a:r>
          </a:p>
          <a:p>
            <a:endParaRPr lang="fr-FR"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00113" y="204788"/>
            <a:ext cx="6870700" cy="1406525"/>
          </a:xfrm>
        </p:spPr>
        <p:txBody>
          <a:bodyPr/>
          <a:lstStyle/>
          <a:p>
            <a:pPr marL="838200" indent="-838200" fontAlgn="auto">
              <a:spcAft>
                <a:spcPts val="0"/>
              </a:spcAft>
              <a:defRPr/>
            </a:pPr>
            <a:r>
              <a:rPr lang="fr-FR" sz="3200" b="1" dirty="0" smtClean="0"/>
              <a:t>1. Introduction</a:t>
            </a:r>
            <a:endParaRPr lang="fr-FR" altLang="fr-FR" sz="3200" b="1" dirty="0" smtClean="0">
              <a:solidFill>
                <a:schemeClr val="tx2"/>
              </a:solidFill>
            </a:endParaRPr>
          </a:p>
        </p:txBody>
      </p:sp>
      <p:sp>
        <p:nvSpPr>
          <p:cNvPr id="71683" name="Rectangle 3"/>
          <p:cNvSpPr>
            <a:spLocks noGrp="1" noChangeArrowheads="1"/>
          </p:cNvSpPr>
          <p:nvPr>
            <p:ph idx="1"/>
          </p:nvPr>
        </p:nvSpPr>
        <p:spPr>
          <a:xfrm>
            <a:off x="684213" y="1628775"/>
            <a:ext cx="7696200" cy="4289425"/>
          </a:xfrm>
        </p:spPr>
        <p:txBody>
          <a:bodyPr rtlCol="0">
            <a:normAutofit lnSpcReduction="10000"/>
          </a:bodyPr>
          <a:lstStyle/>
          <a:p>
            <a:pPr marL="990600" lvl="1" indent="-533400" fontAlgn="auto">
              <a:spcAft>
                <a:spcPts val="0"/>
              </a:spcAft>
              <a:buFont typeface="Arial" panose="020B0604020202020204" pitchFamily="34" charset="0"/>
              <a:buChar char="•"/>
              <a:defRPr/>
            </a:pPr>
            <a:r>
              <a:rPr lang="fr-FR" altLang="fr-FR" sz="2800" dirty="0" smtClean="0"/>
              <a:t>Le français comme moyen et but d’apprentissage</a:t>
            </a:r>
          </a:p>
          <a:p>
            <a:pPr marL="990600" lvl="1" indent="-533400" fontAlgn="auto">
              <a:spcAft>
                <a:spcPts val="0"/>
              </a:spcAft>
              <a:buFont typeface="Arial" panose="020B0604020202020204" pitchFamily="34" charset="0"/>
              <a:buChar char="•"/>
              <a:defRPr/>
            </a:pPr>
            <a:r>
              <a:rPr lang="fr-FR" altLang="fr-FR" sz="2800" dirty="0" smtClean="0"/>
              <a:t>La langue comme vecteur de socialisation</a:t>
            </a:r>
          </a:p>
          <a:p>
            <a:pPr marL="990600" lvl="1" indent="-533400" fontAlgn="auto">
              <a:spcAft>
                <a:spcPts val="0"/>
              </a:spcAft>
              <a:buFont typeface="Arial" panose="020B0604020202020204" pitchFamily="34" charset="0"/>
              <a:buChar char="•"/>
              <a:defRPr/>
            </a:pPr>
            <a:r>
              <a:rPr lang="fr-FR" altLang="fr-FR" sz="2800" dirty="0" smtClean="0"/>
              <a:t>L’élève est un enfant</a:t>
            </a:r>
          </a:p>
          <a:p>
            <a:pPr marL="990600" lvl="1" indent="-533400" fontAlgn="auto">
              <a:spcAft>
                <a:spcPts val="0"/>
              </a:spcAft>
              <a:buFont typeface="Arial" panose="020B0604020202020204" pitchFamily="34" charset="0"/>
              <a:buChar char="•"/>
              <a:defRPr/>
            </a:pPr>
            <a:r>
              <a:rPr lang="fr-FR" altLang="fr-FR" sz="2800" dirty="0" smtClean="0"/>
              <a:t>La langue première et les autres langues</a:t>
            </a:r>
          </a:p>
          <a:p>
            <a:pPr marL="990600" lvl="1" indent="-533400" fontAlgn="auto">
              <a:spcAft>
                <a:spcPts val="0"/>
              </a:spcAft>
              <a:buFont typeface="Arial" panose="020B0604020202020204" pitchFamily="34" charset="0"/>
              <a:buChar char="•"/>
              <a:defRPr/>
            </a:pPr>
            <a:r>
              <a:rPr lang="fr-FR" altLang="fr-FR" sz="2800" dirty="0" smtClean="0"/>
              <a:t>Langue et parole</a:t>
            </a:r>
          </a:p>
          <a:p>
            <a:pPr marL="990600" lvl="1" indent="-533400" fontAlgn="auto">
              <a:spcAft>
                <a:spcPts val="0"/>
              </a:spcAft>
              <a:buFont typeface="Arial" panose="020B0604020202020204" pitchFamily="34" charset="0"/>
              <a:buChar char="•"/>
              <a:defRPr/>
            </a:pPr>
            <a:r>
              <a:rPr lang="fr-FR" altLang="fr-FR" sz="2800" dirty="0" smtClean="0"/>
              <a:t>Évaluations et complexité</a:t>
            </a:r>
          </a:p>
          <a:p>
            <a:pPr marL="990600" lvl="1" indent="-533400" fontAlgn="auto">
              <a:spcAft>
                <a:spcPts val="0"/>
              </a:spcAft>
              <a:buFont typeface="Arial" panose="020B0604020202020204" pitchFamily="34" charset="0"/>
              <a:buChar char="•"/>
              <a:defRPr/>
            </a:pPr>
            <a:r>
              <a:rPr lang="fr-FR" altLang="fr-FR" sz="2800" dirty="0" smtClean="0"/>
              <a:t>Attention aux représentations</a:t>
            </a:r>
          </a:p>
          <a:p>
            <a:pPr marL="609600" indent="-609600" fontAlgn="auto">
              <a:spcAft>
                <a:spcPts val="0"/>
              </a:spcAft>
              <a:buFont typeface="Arial" panose="020B0604020202020204" pitchFamily="34" charset="0"/>
              <a:buChar char="•"/>
              <a:defRPr/>
            </a:pPr>
            <a:endParaRPr lang="fr-FR" altLang="fr-FR" sz="28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3200" b="1" dirty="0"/>
              <a:t>7. élèves et culture orale 2 : </a:t>
            </a:r>
            <a:br>
              <a:rPr lang="fr-FR" sz="3200" b="1" dirty="0"/>
            </a:br>
            <a:r>
              <a:rPr lang="fr-FR" sz="3200" b="1" dirty="0"/>
              <a:t>enfants gitans</a:t>
            </a:r>
            <a:endParaRPr lang="fr-FR" sz="3200" dirty="0"/>
          </a:p>
        </p:txBody>
      </p:sp>
      <p:sp>
        <p:nvSpPr>
          <p:cNvPr id="3" name="Espace réservé du contenu 2"/>
          <p:cNvSpPr>
            <a:spLocks noGrp="1"/>
          </p:cNvSpPr>
          <p:nvPr>
            <p:ph idx="1"/>
          </p:nvPr>
        </p:nvSpPr>
        <p:spPr/>
        <p:txBody>
          <a:bodyPr/>
          <a:lstStyle/>
          <a:p>
            <a:endParaRPr lang="fr-FR" sz="2400" smtClean="0"/>
          </a:p>
          <a:p>
            <a:endParaRPr lang="fr-FR" sz="2400" smtClean="0"/>
          </a:p>
          <a:p>
            <a:r>
              <a:rPr lang="fr-FR" sz="2400" smtClean="0"/>
              <a:t>L’oral / écrit</a:t>
            </a:r>
          </a:p>
          <a:p>
            <a:r>
              <a:rPr lang="fr-FR" sz="2400" smtClean="0"/>
              <a:t>Elèves peu mobilisés peu l’écrit (exemples des NTIC)</a:t>
            </a:r>
          </a:p>
          <a:p>
            <a:r>
              <a:rPr lang="fr-FR" sz="2400" smtClean="0"/>
              <a:t>Comment (en français) on passe de BICS à CALP ?</a:t>
            </a:r>
          </a:p>
          <a:p>
            <a:endParaRPr lang="fr-FR" sz="2400" smtClean="0"/>
          </a:p>
          <a:p>
            <a:endParaRPr lang="fr-FR" sz="2400" smtClean="0"/>
          </a:p>
          <a:p>
            <a:endParaRPr lang="fr-FR"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3200" b="1" dirty="0"/>
              <a:t>7. élèves et culture orale 2 : </a:t>
            </a:r>
            <a:br>
              <a:rPr lang="fr-FR" sz="3200" b="1" dirty="0"/>
            </a:br>
            <a:r>
              <a:rPr lang="fr-FR" sz="3200" b="1" dirty="0"/>
              <a:t>enfants gitans</a:t>
            </a:r>
            <a:endParaRPr lang="fr-FR" sz="3200" dirty="0"/>
          </a:p>
        </p:txBody>
      </p:sp>
      <p:sp>
        <p:nvSpPr>
          <p:cNvPr id="3" name="Espace réservé du contenu 2"/>
          <p:cNvSpPr>
            <a:spLocks noGrp="1"/>
          </p:cNvSpPr>
          <p:nvPr>
            <p:ph idx="1"/>
          </p:nvPr>
        </p:nvSpPr>
        <p:spPr/>
        <p:txBody>
          <a:bodyPr/>
          <a:lstStyle/>
          <a:p>
            <a:r>
              <a:rPr lang="fr-FR" sz="2400" smtClean="0"/>
              <a:t>Acteurs divers : formations, expériences, langues</a:t>
            </a:r>
          </a:p>
          <a:p>
            <a:r>
              <a:rPr lang="fr-FR" sz="2400" smtClean="0"/>
              <a:t>Contacts avec la ludothèque</a:t>
            </a:r>
          </a:p>
          <a:p>
            <a:r>
              <a:rPr lang="fr-FR" sz="2400" smtClean="0"/>
              <a:t>Echanges parents-enfants, pré-sco., aspects psy- et éducatifs</a:t>
            </a:r>
          </a:p>
          <a:p>
            <a:r>
              <a:rPr lang="fr-FR" sz="2400" smtClean="0"/>
              <a:t>Nouvelles pratiques liées aux NTIC, présences des ordinateurs, téléphones, échanges de films (dessins animés en français), textos, blogs etc en une ou deux langues</a:t>
            </a:r>
          </a:p>
          <a:p>
            <a:r>
              <a:rPr lang="fr-FR" sz="2400" smtClean="0"/>
              <a:t>Ressources : ludothèques, bibliothèques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00113" y="404813"/>
            <a:ext cx="6870700" cy="568325"/>
          </a:xfrm>
        </p:spPr>
        <p:txBody>
          <a:bodyPr/>
          <a:lstStyle/>
          <a:p>
            <a:pPr fontAlgn="auto">
              <a:spcAft>
                <a:spcPts val="0"/>
              </a:spcAft>
              <a:defRPr/>
            </a:pPr>
            <a:r>
              <a:rPr lang="fr-FR" altLang="fr-FR" sz="3200" b="1" dirty="0" smtClean="0"/>
              <a:t>8. Conclusions</a:t>
            </a:r>
            <a:endParaRPr lang="fr-FR" altLang="fr-FR" sz="3200" b="1" dirty="0" smtClean="0">
              <a:solidFill>
                <a:schemeClr val="tx2"/>
              </a:solidFill>
            </a:endParaRPr>
          </a:p>
        </p:txBody>
      </p:sp>
      <p:sp>
        <p:nvSpPr>
          <p:cNvPr id="88067" name="Rectangle 3"/>
          <p:cNvSpPr>
            <a:spLocks noGrp="1" noChangeArrowheads="1"/>
          </p:cNvSpPr>
          <p:nvPr>
            <p:ph idx="1"/>
          </p:nvPr>
        </p:nvSpPr>
        <p:spPr>
          <a:xfrm>
            <a:off x="684213" y="1628775"/>
            <a:ext cx="7696200" cy="4289425"/>
          </a:xfrm>
        </p:spPr>
        <p:txBody>
          <a:bodyPr/>
          <a:lstStyle/>
          <a:p>
            <a:pPr marL="609600" indent="-609600">
              <a:buFontTx/>
              <a:buNone/>
            </a:pPr>
            <a:r>
              <a:rPr lang="fr-FR" altLang="fr-FR" sz="2400" b="1" i="1" smtClean="0"/>
              <a:t>Didactique et acquisition </a:t>
            </a:r>
          </a:p>
          <a:p>
            <a:pPr marL="990600" lvl="1" indent="-533400">
              <a:buFontTx/>
              <a:buChar char="•"/>
            </a:pPr>
            <a:r>
              <a:rPr lang="fr-FR" altLang="fr-FR" sz="2400" smtClean="0"/>
              <a:t>Comprendre ce qu’est un élève</a:t>
            </a:r>
          </a:p>
          <a:p>
            <a:pPr marL="990600" lvl="1" indent="-533400">
              <a:buFontTx/>
              <a:buChar char="•"/>
            </a:pPr>
            <a:r>
              <a:rPr lang="fr-FR" altLang="fr-FR" sz="2400" smtClean="0"/>
              <a:t>Comprendre ce qu’est le langage, la langue</a:t>
            </a:r>
          </a:p>
          <a:p>
            <a:pPr marL="990600" lvl="1" indent="-533400">
              <a:buFontTx/>
              <a:buChar char="•"/>
            </a:pPr>
            <a:r>
              <a:rPr lang="fr-FR" altLang="fr-FR" sz="2400" smtClean="0"/>
              <a:t>Mobiliser des processus « naturels » du développement du psychisme</a:t>
            </a:r>
          </a:p>
          <a:p>
            <a:pPr marL="990600" lvl="1" indent="-533400">
              <a:buFontTx/>
              <a:buChar char="•"/>
            </a:pPr>
            <a:r>
              <a:rPr lang="fr-FR" altLang="fr-FR" sz="2400" smtClean="0"/>
              <a:t>S’appuyer sur ces processus pour enseigner une autre langue</a:t>
            </a:r>
          </a:p>
          <a:p>
            <a:pPr marL="990600" lvl="1" indent="-533400">
              <a:buFontTx/>
              <a:buChar char="•"/>
            </a:pPr>
            <a:r>
              <a:rPr lang="fr-FR" altLang="fr-FR" sz="2400" smtClean="0"/>
              <a:t>Tenir compte des diversités existantes</a:t>
            </a:r>
          </a:p>
          <a:p>
            <a:pPr marL="990600" lvl="1" indent="-533400">
              <a:buFontTx/>
              <a:buChar char="•"/>
            </a:pPr>
            <a:r>
              <a:rPr lang="fr-FR" altLang="fr-FR" sz="2400" smtClean="0"/>
              <a:t>Ne pas imposer de normes, connaître les réalités sociales du lieu d’enseignement</a:t>
            </a:r>
          </a:p>
          <a:p>
            <a:pPr marL="990600" lvl="1" indent="-533400">
              <a:buFontTx/>
              <a:buAutoNum type="arabicPeriod"/>
            </a:pPr>
            <a:endParaRPr lang="fr-FR" altLang="fr-FR"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 calcmode="lin" valueType="num">
                                      <p:cBhvr additive="base">
                                        <p:cTn id="37"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8067">
                                            <p:txEl>
                                              <p:pRg st="6" end="6"/>
                                            </p:txEl>
                                          </p:spTgt>
                                        </p:tgtEl>
                                        <p:attrNameLst>
                                          <p:attrName>style.visibility</p:attrName>
                                        </p:attrNameLst>
                                      </p:cBhvr>
                                      <p:to>
                                        <p:strVal val="visible"/>
                                      </p:to>
                                    </p:set>
                                    <p:anim calcmode="lin" valueType="num">
                                      <p:cBhvr additive="base">
                                        <p:cTn id="43"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355600"/>
            <a:ext cx="6870700" cy="612775"/>
          </a:xfrm>
        </p:spPr>
        <p:txBody>
          <a:bodyPr/>
          <a:lstStyle/>
          <a:p>
            <a:pPr fontAlgn="auto">
              <a:spcAft>
                <a:spcPts val="0"/>
              </a:spcAft>
              <a:defRPr/>
            </a:pPr>
            <a:r>
              <a:rPr lang="fr-FR" altLang="fr-FR" sz="3200" b="1" dirty="0" smtClean="0"/>
              <a:t>8. Conclusions</a:t>
            </a:r>
            <a:endParaRPr lang="fr-FR" altLang="fr-FR" sz="3200" b="1" dirty="0" smtClean="0">
              <a:solidFill>
                <a:schemeClr val="tx2"/>
              </a:solidFill>
            </a:endParaRPr>
          </a:p>
        </p:txBody>
      </p:sp>
      <p:sp>
        <p:nvSpPr>
          <p:cNvPr id="89091" name="Rectangle 3"/>
          <p:cNvSpPr>
            <a:spLocks noGrp="1" noChangeArrowheads="1"/>
          </p:cNvSpPr>
          <p:nvPr>
            <p:ph idx="1"/>
          </p:nvPr>
        </p:nvSpPr>
        <p:spPr>
          <a:xfrm>
            <a:off x="827088" y="1628775"/>
            <a:ext cx="7986712" cy="4433888"/>
          </a:xfrm>
        </p:spPr>
        <p:txBody>
          <a:bodyPr/>
          <a:lstStyle/>
          <a:p>
            <a:pPr>
              <a:buFontTx/>
              <a:buNone/>
            </a:pPr>
            <a:r>
              <a:rPr lang="fr-FR" altLang="fr-FR" sz="2400" b="1" i="1" smtClean="0"/>
              <a:t>Prendre en compte les savoirs langagiers des élèves</a:t>
            </a:r>
          </a:p>
          <a:p>
            <a:pPr>
              <a:buFontTx/>
              <a:buNone/>
            </a:pPr>
            <a:endParaRPr lang="fr-FR" altLang="fr-FR" sz="2400" b="1" i="1" smtClean="0"/>
          </a:p>
          <a:p>
            <a:r>
              <a:rPr lang="fr-FR" altLang="fr-FR" sz="2400" smtClean="0"/>
              <a:t>Les savoirs langagiers sont liés au niveau de développement et d’enseignement</a:t>
            </a:r>
          </a:p>
          <a:p>
            <a:r>
              <a:rPr lang="fr-FR" altLang="fr-FR" sz="2400" smtClean="0"/>
              <a:t>Exemple : en phonologie, comparer des syllabes est un savoir-faire trans-linguistique</a:t>
            </a:r>
          </a:p>
          <a:p>
            <a:r>
              <a:rPr lang="fr-FR" altLang="fr-FR" sz="2400" smtClean="0"/>
              <a:t>Exemple : une pédagogie active basée sur l’ORL permettra une démarche de comparaison</a:t>
            </a:r>
          </a:p>
          <a:p>
            <a:r>
              <a:rPr lang="fr-FR" altLang="fr-FR" sz="2400" smtClean="0"/>
              <a:t>L’intervention de l’enseignant doit être adaptée à la situation de communication et aux types de « récepteur-élèves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 calcmode="lin" valueType="num">
                                      <p:cBhvr additive="base">
                                        <p:cTn id="13"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anim calcmode="lin" valueType="num">
                                      <p:cBhvr additive="base">
                                        <p:cTn id="19"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4" end="4"/>
                                            </p:txEl>
                                          </p:spTgt>
                                        </p:tgtEl>
                                        <p:attrNameLst>
                                          <p:attrName>style.visibility</p:attrName>
                                        </p:attrNameLst>
                                      </p:cBhvr>
                                      <p:to>
                                        <p:strVal val="visible"/>
                                      </p:to>
                                    </p:set>
                                    <p:anim calcmode="lin" valueType="num">
                                      <p:cBhvr additive="base">
                                        <p:cTn id="25"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anim calcmode="lin" valueType="num">
                                      <p:cBhvr additive="base">
                                        <p:cTn id="31"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altLang="fr-FR" sz="3200" b="1" dirty="0"/>
              <a:t>8. Conclusions</a:t>
            </a:r>
            <a:endParaRPr lang="fr-FR" sz="3200" dirty="0"/>
          </a:p>
        </p:txBody>
      </p:sp>
      <p:sp>
        <p:nvSpPr>
          <p:cNvPr id="59394" name="Espace réservé du contenu 2"/>
          <p:cNvSpPr>
            <a:spLocks noGrp="1"/>
          </p:cNvSpPr>
          <p:nvPr>
            <p:ph idx="1"/>
          </p:nvPr>
        </p:nvSpPr>
        <p:spPr/>
        <p:txBody>
          <a:bodyPr/>
          <a:lstStyle/>
          <a:p>
            <a:pPr>
              <a:buFont typeface="Arial" charset="0"/>
              <a:buNone/>
            </a:pPr>
            <a:r>
              <a:rPr lang="fr-FR" altLang="fr-FR" sz="2800" b="1" i="1" smtClean="0"/>
              <a:t>Prendre en compte les savoirs, savoir-faire, savoir-être…</a:t>
            </a:r>
          </a:p>
          <a:p>
            <a:pPr>
              <a:buFont typeface="Arial" charset="0"/>
              <a:buNone/>
            </a:pPr>
            <a:endParaRPr lang="fr-FR" altLang="fr-FR" sz="2800" b="1" i="1" smtClean="0"/>
          </a:p>
          <a:p>
            <a:r>
              <a:rPr lang="fr-FR" altLang="fr-FR" sz="2800" smtClean="0"/>
              <a:t>Au-delà de la langue et du langage</a:t>
            </a:r>
          </a:p>
          <a:p>
            <a:r>
              <a:rPr lang="fr-FR" sz="2800" smtClean="0"/>
              <a:t>Les représentations et la conscience comme leviers</a:t>
            </a:r>
          </a:p>
          <a:p>
            <a:endParaRPr lang="fr-FR" sz="280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rtlCol="0">
            <a:normAutofit/>
          </a:bodyPr>
          <a:lstStyle/>
          <a:p>
            <a:pPr marL="0" indent="0" algn="ctr" fontAlgn="auto">
              <a:spcAft>
                <a:spcPts val="0"/>
              </a:spcAft>
              <a:buFont typeface="Arial" panose="020B0604020202020204" pitchFamily="34" charset="0"/>
              <a:buNone/>
              <a:defRPr/>
            </a:pPr>
            <a:r>
              <a:rPr lang="fr-FR" sz="4000" b="1" dirty="0" smtClean="0"/>
              <a:t>Merci pour votre attention !</a:t>
            </a:r>
          </a:p>
          <a:p>
            <a:pPr fontAlgn="auto">
              <a:spcAft>
                <a:spcPts val="0"/>
              </a:spcAft>
              <a:buFont typeface="Arial" panose="020B0604020202020204" pitchFamily="34" charset="0"/>
              <a:buChar char="•"/>
              <a:defRPr/>
            </a:pPr>
            <a:endParaRPr lang="fr-FR" dirty="0"/>
          </a:p>
          <a:p>
            <a:pPr marL="0" indent="0" algn="ctr" fontAlgn="auto">
              <a:spcAft>
                <a:spcPts val="0"/>
              </a:spcAft>
              <a:buFont typeface="Arial" panose="020B0604020202020204" pitchFamily="34" charset="0"/>
              <a:buNone/>
              <a:defRPr/>
            </a:pPr>
            <a:endParaRPr lang="fr-FR" dirty="0" smtClean="0">
              <a:hlinkClick r:id="rId2"/>
            </a:endParaRPr>
          </a:p>
          <a:p>
            <a:pPr marL="0" indent="0" algn="ctr" fontAlgn="auto">
              <a:spcAft>
                <a:spcPts val="0"/>
              </a:spcAft>
              <a:buFont typeface="Arial" panose="020B0604020202020204" pitchFamily="34" charset="0"/>
              <a:buNone/>
              <a:defRPr/>
            </a:pPr>
            <a:endParaRPr lang="fr-FR" dirty="0">
              <a:hlinkClick r:id="rId2"/>
            </a:endParaRPr>
          </a:p>
          <a:p>
            <a:pPr marL="0" indent="0" algn="ctr" fontAlgn="auto">
              <a:spcAft>
                <a:spcPts val="0"/>
              </a:spcAft>
              <a:buFont typeface="Arial" panose="020B0604020202020204" pitchFamily="34" charset="0"/>
              <a:buNone/>
              <a:defRPr/>
            </a:pPr>
            <a:endParaRPr lang="fr-FR" dirty="0" smtClean="0">
              <a:hlinkClick r:id="rId2"/>
            </a:endParaRPr>
          </a:p>
          <a:p>
            <a:pPr marL="0" indent="0" algn="ctr" fontAlgn="auto">
              <a:spcAft>
                <a:spcPts val="0"/>
              </a:spcAft>
              <a:buFont typeface="Arial" panose="020B0604020202020204" pitchFamily="34" charset="0"/>
              <a:buNone/>
              <a:defRPr/>
            </a:pPr>
            <a:endParaRPr lang="fr-FR" dirty="0">
              <a:hlinkClick r:id="rId2"/>
            </a:endParaRPr>
          </a:p>
          <a:p>
            <a:pPr marL="0" indent="0" algn="ctr" fontAlgn="auto">
              <a:spcAft>
                <a:spcPts val="0"/>
              </a:spcAft>
              <a:buFont typeface="Arial" panose="020B0604020202020204" pitchFamily="34" charset="0"/>
              <a:buNone/>
              <a:defRPr/>
            </a:pPr>
            <a:r>
              <a:rPr lang="fr-FR" dirty="0" smtClean="0">
                <a:hlinkClick r:id="rId2"/>
              </a:rPr>
              <a:t>jeremi.sauvage@univ-montp3.fr</a:t>
            </a:r>
            <a:endParaRPr lang="fr-FR" dirty="0" smtClean="0"/>
          </a:p>
          <a:p>
            <a:pPr fontAlgn="auto">
              <a:spcAft>
                <a:spcPts val="0"/>
              </a:spcAft>
              <a:buFont typeface="Arial" panose="020B0604020202020204" pitchFamily="34" charset="0"/>
              <a:buChar char="•"/>
              <a:defRPr/>
            </a:pPr>
            <a:endParaRPr lang="fr-FR" dirty="0"/>
          </a:p>
          <a:p>
            <a:pPr fontAlgn="auto">
              <a:spcAft>
                <a:spcPts val="0"/>
              </a:spcAft>
              <a:buFont typeface="Arial" panose="020B0604020202020204" pitchFamily="34" charset="0"/>
              <a:buChar char="•"/>
              <a:defRPr/>
            </a:pP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88963" y="404813"/>
            <a:ext cx="7631112" cy="863600"/>
          </a:xfrm>
        </p:spPr>
        <p:txBody>
          <a:bodyPr/>
          <a:lstStyle/>
          <a:p>
            <a:pPr fontAlgn="auto">
              <a:spcAft>
                <a:spcPts val="0"/>
              </a:spcAft>
              <a:defRPr/>
            </a:pPr>
            <a:r>
              <a:rPr lang="fr-FR" sz="3200" b="1" dirty="0" smtClean="0"/>
              <a:t>2. Les enfants apprennent à parler</a:t>
            </a:r>
            <a:endParaRPr lang="fr-FR" sz="3200" dirty="0" smtClean="0">
              <a:solidFill>
                <a:schemeClr val="tx2"/>
              </a:solidFill>
              <a:effectLst>
                <a:outerShdw blurRad="38100" dist="38100" dir="2700000" algn="tl">
                  <a:srgbClr val="C0C0C0"/>
                </a:outerShdw>
              </a:effectLst>
            </a:endParaRPr>
          </a:p>
        </p:txBody>
      </p:sp>
      <p:sp>
        <p:nvSpPr>
          <p:cNvPr id="73731" name="Rectangle 3"/>
          <p:cNvSpPr>
            <a:spLocks noGrp="1" noChangeArrowheads="1"/>
          </p:cNvSpPr>
          <p:nvPr>
            <p:ph idx="1"/>
          </p:nvPr>
        </p:nvSpPr>
        <p:spPr>
          <a:xfrm>
            <a:off x="323850" y="1484313"/>
            <a:ext cx="8424863" cy="4968875"/>
          </a:xfrm>
        </p:spPr>
        <p:txBody>
          <a:bodyPr/>
          <a:lstStyle/>
          <a:p>
            <a:pPr marL="352425" lvl="1" indent="0">
              <a:buFontTx/>
              <a:buChar char="•"/>
            </a:pPr>
            <a:r>
              <a:rPr lang="fr-FR" altLang="fr-FR" sz="2400" smtClean="0"/>
              <a:t>Chomsky / Piaget / Vygotsky </a:t>
            </a:r>
          </a:p>
          <a:p>
            <a:pPr marL="352425" lvl="1" indent="0">
              <a:buFontTx/>
              <a:buChar char="•"/>
            </a:pPr>
            <a:r>
              <a:rPr lang="fr-FR" altLang="fr-FR" sz="2400" smtClean="0"/>
              <a:t>Psychisme : langage, pensée, conscience</a:t>
            </a:r>
          </a:p>
          <a:p>
            <a:pPr marL="352425" lvl="1" indent="0">
              <a:buFontTx/>
              <a:buChar char="•"/>
            </a:pPr>
            <a:r>
              <a:rPr lang="fr-FR" altLang="fr-FR" sz="2400" smtClean="0"/>
              <a:t>Piaget : la pensée pré-existe au langage</a:t>
            </a:r>
          </a:p>
          <a:p>
            <a:pPr marL="352425" lvl="1" indent="0">
              <a:buFontTx/>
              <a:buChar char="•"/>
            </a:pPr>
            <a:r>
              <a:rPr lang="fr-FR" altLang="fr-FR" sz="2400" smtClean="0"/>
              <a:t>Chomsky : le langage pré-existe à la pensée</a:t>
            </a:r>
          </a:p>
          <a:p>
            <a:pPr marL="352425" lvl="1" indent="0">
              <a:buFontTx/>
              <a:buChar char="•"/>
            </a:pPr>
            <a:endParaRPr lang="fr-FR" altLang="fr-FR" sz="2400" smtClean="0"/>
          </a:p>
          <a:p>
            <a:pPr marL="352425" lvl="1" indent="0">
              <a:buFont typeface="Arial" charset="0"/>
              <a:buNone/>
            </a:pPr>
            <a:r>
              <a:rPr lang="fr-FR" altLang="fr-FR" sz="2400" smtClean="0"/>
              <a:t>= Vygotski : le langage et la pensée sont les deux faces d’une même pièce</a:t>
            </a:r>
          </a:p>
          <a:p>
            <a:pPr marL="352425" lvl="1" indent="0">
              <a:buFont typeface="Arial" charset="0"/>
              <a:buNone/>
            </a:pPr>
            <a:endParaRPr lang="fr-FR" altLang="fr-FR" sz="2400" smtClean="0"/>
          </a:p>
          <a:p>
            <a:pPr marL="352425" lvl="1" indent="0">
              <a:buFontTx/>
              <a:buChar char="•"/>
            </a:pPr>
            <a:r>
              <a:rPr lang="fr-FR" altLang="fr-FR" sz="2400" smtClean="0"/>
              <a:t>Les recherches de la fin du 20</a:t>
            </a:r>
            <a:r>
              <a:rPr lang="fr-FR" altLang="fr-FR" sz="2400" baseline="30000" smtClean="0"/>
              <a:t>e</a:t>
            </a:r>
            <a:r>
              <a:rPr lang="fr-FR" altLang="fr-FR" sz="2400" smtClean="0"/>
              <a:t> siècle : </a:t>
            </a:r>
          </a:p>
          <a:p>
            <a:pPr marL="352425" lvl="1" indent="0">
              <a:buFontTx/>
              <a:buChar char="•"/>
            </a:pPr>
            <a:r>
              <a:rPr lang="fr-FR" altLang="fr-FR" sz="2400" smtClean="0"/>
              <a:t>La conscience serait la tranche de cette pièce</a:t>
            </a:r>
          </a:p>
          <a:p>
            <a:pPr marL="352425" lvl="1" indent="0">
              <a:buFontTx/>
              <a:buAutoNum type="alphaLcPeriod"/>
            </a:pPr>
            <a:endParaRPr lang="fr-FR" altLang="fr-FR" sz="2400" smtClean="0"/>
          </a:p>
          <a:p>
            <a:pPr marL="173038" indent="-173038"/>
            <a:endParaRPr lang="fr-FR" altLang="fr-FR" sz="28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731">
                                            <p:txEl>
                                              <p:pRg st="5" end="5"/>
                                            </p:txEl>
                                          </p:spTgt>
                                        </p:tgtEl>
                                        <p:attrNameLst>
                                          <p:attrName>style.visibility</p:attrName>
                                        </p:attrNameLst>
                                      </p:cBhvr>
                                      <p:to>
                                        <p:strVal val="visible"/>
                                      </p:to>
                                    </p:set>
                                    <p:anim calcmode="lin" valueType="num">
                                      <p:cBhvr additive="base">
                                        <p:cTn id="31"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3731">
                                            <p:txEl>
                                              <p:pRg st="7" end="7"/>
                                            </p:txEl>
                                          </p:spTgt>
                                        </p:tgtEl>
                                        <p:attrNameLst>
                                          <p:attrName>style.visibility</p:attrName>
                                        </p:attrNameLst>
                                      </p:cBhvr>
                                      <p:to>
                                        <p:strVal val="visible"/>
                                      </p:to>
                                    </p:set>
                                    <p:anim calcmode="lin" valueType="num">
                                      <p:cBhvr additive="base">
                                        <p:cTn id="37"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3731">
                                            <p:txEl>
                                              <p:pRg st="8" end="8"/>
                                            </p:txEl>
                                          </p:spTgt>
                                        </p:tgtEl>
                                        <p:attrNameLst>
                                          <p:attrName>style.visibility</p:attrName>
                                        </p:attrNameLst>
                                      </p:cBhvr>
                                      <p:to>
                                        <p:strVal val="visible"/>
                                      </p:to>
                                    </p:set>
                                    <p:anim calcmode="lin" valueType="num">
                                      <p:cBhvr additive="base">
                                        <p:cTn id="43" dur="5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4213" y="476250"/>
            <a:ext cx="7126287" cy="612775"/>
          </a:xfrm>
        </p:spPr>
        <p:txBody>
          <a:bodyPr>
            <a:normAutofit fontScale="90000"/>
          </a:bodyPr>
          <a:lstStyle/>
          <a:p>
            <a:pPr fontAlgn="auto">
              <a:spcAft>
                <a:spcPts val="0"/>
              </a:spcAft>
              <a:defRPr/>
            </a:pPr>
            <a:r>
              <a:rPr lang="fr-FR" sz="3200" b="1" dirty="0"/>
              <a:t>2. Les enfants apprennent à parler</a:t>
            </a:r>
            <a:endParaRPr lang="fr-FR" sz="3200" dirty="0" smtClean="0">
              <a:solidFill>
                <a:schemeClr val="tx2"/>
              </a:solidFill>
              <a:effectLst>
                <a:outerShdw blurRad="38100" dist="38100" dir="2700000" algn="tl">
                  <a:srgbClr val="C0C0C0"/>
                </a:outerShdw>
              </a:effectLst>
            </a:endParaRPr>
          </a:p>
        </p:txBody>
      </p:sp>
      <p:sp>
        <p:nvSpPr>
          <p:cNvPr id="76803" name="Rectangle 3"/>
          <p:cNvSpPr>
            <a:spLocks noGrp="1" noChangeArrowheads="1"/>
          </p:cNvSpPr>
          <p:nvPr>
            <p:ph idx="1"/>
          </p:nvPr>
        </p:nvSpPr>
        <p:spPr>
          <a:xfrm>
            <a:off x="684213" y="1412875"/>
            <a:ext cx="8054975" cy="4578350"/>
          </a:xfrm>
        </p:spPr>
        <p:txBody>
          <a:bodyPr/>
          <a:lstStyle/>
          <a:p>
            <a:pPr>
              <a:buFontTx/>
              <a:buNone/>
            </a:pPr>
            <a:r>
              <a:rPr lang="fr-FR" altLang="fr-FR" sz="2800" b="1" i="1" smtClean="0"/>
              <a:t>Parole / langue / langage</a:t>
            </a:r>
            <a:r>
              <a:rPr lang="fr-FR" altLang="fr-FR" sz="2800" smtClean="0"/>
              <a:t> (Saussure)</a:t>
            </a:r>
          </a:p>
          <a:p>
            <a:endParaRPr lang="fr-FR" altLang="fr-FR" sz="2800" smtClean="0"/>
          </a:p>
          <a:p>
            <a:r>
              <a:rPr lang="fr-FR" altLang="fr-FR" sz="2800" smtClean="0"/>
              <a:t>Parole : individu</a:t>
            </a:r>
          </a:p>
          <a:p>
            <a:r>
              <a:rPr lang="fr-FR" altLang="fr-FR" sz="2800" smtClean="0"/>
              <a:t>Langue : communauté sociale</a:t>
            </a:r>
          </a:p>
          <a:p>
            <a:r>
              <a:rPr lang="fr-FR" altLang="fr-FR" sz="2800" smtClean="0"/>
              <a:t>Langage : être humain</a:t>
            </a:r>
          </a:p>
          <a:p>
            <a:r>
              <a:rPr lang="fr-FR" altLang="fr-FR" sz="2800" smtClean="0"/>
              <a:t>L’extra-linguistique</a:t>
            </a:r>
          </a:p>
          <a:p>
            <a:r>
              <a:rPr lang="fr-FR" altLang="fr-FR" sz="2800" smtClean="0"/>
              <a:t>L’extra-langagier</a:t>
            </a:r>
          </a:p>
          <a:p>
            <a:pPr>
              <a:buFontTx/>
              <a:buNone/>
            </a:pPr>
            <a:endParaRPr lang="fr-FR" altLang="fr-FR" sz="2800" smtClean="0"/>
          </a:p>
          <a:p>
            <a:pPr>
              <a:buFontTx/>
              <a:buNone/>
            </a:pPr>
            <a:r>
              <a:rPr lang="fr-FR" altLang="fr-FR" sz="2800" smtClean="0"/>
              <a:t>= Une langue 2 se construit sur du pré-existant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03">
                                            <p:txEl>
                                              <p:pRg st="4" end="4"/>
                                            </p:txEl>
                                          </p:spTgt>
                                        </p:tgtEl>
                                        <p:attrNameLst>
                                          <p:attrName>style.visibility</p:attrName>
                                        </p:attrNameLst>
                                      </p:cBhvr>
                                      <p:to>
                                        <p:strVal val="visible"/>
                                      </p:to>
                                    </p:set>
                                    <p:anim calcmode="lin" valueType="num">
                                      <p:cBhvr additive="base">
                                        <p:cTn id="25"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3">
                                            <p:txEl>
                                              <p:pRg st="5" end="5"/>
                                            </p:txEl>
                                          </p:spTgt>
                                        </p:tgtEl>
                                        <p:attrNameLst>
                                          <p:attrName>style.visibility</p:attrName>
                                        </p:attrNameLst>
                                      </p:cBhvr>
                                      <p:to>
                                        <p:strVal val="visible"/>
                                      </p:to>
                                    </p:set>
                                    <p:anim calcmode="lin" valueType="num">
                                      <p:cBhvr additive="base">
                                        <p:cTn id="31"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 calcmode="lin" valueType="num">
                                      <p:cBhvr additive="base">
                                        <p:cTn id="37"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6803">
                                            <p:txEl>
                                              <p:pRg st="8" end="8"/>
                                            </p:txEl>
                                          </p:spTgt>
                                        </p:tgtEl>
                                        <p:attrNameLst>
                                          <p:attrName>style.visibility</p:attrName>
                                        </p:attrNameLst>
                                      </p:cBhvr>
                                      <p:to>
                                        <p:strVal val="visible"/>
                                      </p:to>
                                    </p:set>
                                    <p:anim calcmode="lin" valueType="num">
                                      <p:cBhvr additive="base">
                                        <p:cTn id="43" dur="5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8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404813"/>
            <a:ext cx="7270750" cy="828675"/>
          </a:xfrm>
        </p:spPr>
        <p:txBody>
          <a:bodyPr>
            <a:normAutofit fontScale="90000"/>
          </a:bodyPr>
          <a:lstStyle/>
          <a:p>
            <a:pPr fontAlgn="auto">
              <a:spcAft>
                <a:spcPts val="0"/>
              </a:spcAft>
              <a:defRPr/>
            </a:pPr>
            <a:r>
              <a:rPr lang="fr-FR" sz="3200" b="1" dirty="0"/>
              <a:t>2. Les enfants apprennent à parler</a:t>
            </a:r>
            <a:endParaRPr lang="fr-FR" sz="3200" dirty="0" smtClean="0">
              <a:solidFill>
                <a:schemeClr val="tx2"/>
              </a:solidFill>
              <a:effectLst>
                <a:outerShdw blurRad="38100" dist="38100" dir="2700000" algn="tl">
                  <a:srgbClr val="C0C0C0"/>
                </a:outerShdw>
              </a:effectLst>
            </a:endParaRPr>
          </a:p>
        </p:txBody>
      </p:sp>
      <p:sp>
        <p:nvSpPr>
          <p:cNvPr id="77827" name="Rectangle 3"/>
          <p:cNvSpPr>
            <a:spLocks noGrp="1" noChangeArrowheads="1"/>
          </p:cNvSpPr>
          <p:nvPr>
            <p:ph idx="1"/>
          </p:nvPr>
        </p:nvSpPr>
        <p:spPr>
          <a:xfrm>
            <a:off x="685800" y="1484313"/>
            <a:ext cx="7918450" cy="4002087"/>
          </a:xfrm>
        </p:spPr>
        <p:txBody>
          <a:bodyPr/>
          <a:lstStyle/>
          <a:p>
            <a:pPr>
              <a:buFontTx/>
              <a:buNone/>
            </a:pPr>
            <a:r>
              <a:rPr lang="fr-FR" altLang="fr-FR" sz="2800" b="1" i="1" smtClean="0"/>
              <a:t>L’ « acquisition du langage »</a:t>
            </a:r>
            <a:r>
              <a:rPr lang="fr-FR" altLang="fr-FR" sz="2800" smtClean="0"/>
              <a:t/>
            </a:r>
            <a:br>
              <a:rPr lang="fr-FR" altLang="fr-FR" sz="2800" smtClean="0"/>
            </a:br>
            <a:endParaRPr lang="fr-FR" altLang="fr-FR" sz="2800" smtClean="0"/>
          </a:p>
          <a:p>
            <a:r>
              <a:rPr lang="fr-FR" altLang="fr-FR" sz="2800" smtClean="0"/>
              <a:t>Le terme «  acquisition » est ambigu</a:t>
            </a:r>
          </a:p>
          <a:p>
            <a:r>
              <a:rPr lang="fr-FR" altLang="fr-FR" sz="2800" smtClean="0"/>
              <a:t>Le terme « langage » est ambigu</a:t>
            </a:r>
          </a:p>
          <a:p>
            <a:pPr>
              <a:buFontTx/>
              <a:buNone/>
            </a:pPr>
            <a:endParaRPr lang="fr-FR" altLang="fr-FR" sz="2800" smtClean="0"/>
          </a:p>
          <a:p>
            <a:pPr>
              <a:buFontTx/>
              <a:buNone/>
            </a:pPr>
            <a:r>
              <a:rPr lang="fr-FR" altLang="fr-FR" sz="2800" smtClean="0"/>
              <a:t>= « appropriation des langues » ?</a:t>
            </a:r>
          </a:p>
          <a:p>
            <a:pPr>
              <a:buFontTx/>
              <a:buNone/>
            </a:pPr>
            <a:endParaRPr lang="fr-FR" altLang="fr-FR" sz="2800" smtClean="0"/>
          </a:p>
          <a:p>
            <a:pPr>
              <a:buFontTx/>
              <a:buNone/>
            </a:pPr>
            <a:r>
              <a:rPr lang="fr-FR" altLang="fr-FR" sz="2800" smtClean="0"/>
              <a:t>= « maîtrise du langage et de la langue française »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60350"/>
            <a:ext cx="7773988" cy="828675"/>
          </a:xfrm>
        </p:spPr>
        <p:txBody>
          <a:bodyPr>
            <a:noAutofit/>
          </a:bodyPr>
          <a:lstStyle/>
          <a:p>
            <a:pPr fontAlgn="auto">
              <a:spcAft>
                <a:spcPts val="0"/>
              </a:spcAft>
              <a:defRPr/>
            </a:pPr>
            <a:r>
              <a:rPr lang="fr-FR" sz="3200" b="1" dirty="0"/>
              <a:t>2. Les enfants apprennent à parler</a:t>
            </a:r>
            <a:endParaRPr lang="fr-FR" sz="3200" dirty="0" smtClean="0">
              <a:solidFill>
                <a:schemeClr val="tx2"/>
              </a:solidFill>
              <a:effectLst>
                <a:outerShdw blurRad="38100" dist="38100" dir="2700000" algn="tl">
                  <a:srgbClr val="C0C0C0"/>
                </a:outerShdw>
              </a:effectLst>
            </a:endParaRPr>
          </a:p>
        </p:txBody>
      </p:sp>
      <p:sp>
        <p:nvSpPr>
          <p:cNvPr id="78851" name="Rectangle 3"/>
          <p:cNvSpPr>
            <a:spLocks noGrp="1" noChangeArrowheads="1"/>
          </p:cNvSpPr>
          <p:nvPr>
            <p:ph idx="1"/>
          </p:nvPr>
        </p:nvSpPr>
        <p:spPr>
          <a:xfrm>
            <a:off x="685800" y="1268413"/>
            <a:ext cx="7696200" cy="4217987"/>
          </a:xfrm>
        </p:spPr>
        <p:txBody>
          <a:bodyPr/>
          <a:lstStyle/>
          <a:p>
            <a:pPr>
              <a:buFontTx/>
              <a:buNone/>
            </a:pPr>
            <a:r>
              <a:rPr lang="fr-FR" altLang="fr-FR" sz="2800" b="1" i="1" smtClean="0"/>
              <a:t>Le développement langagier</a:t>
            </a:r>
          </a:p>
          <a:p>
            <a:r>
              <a:rPr lang="fr-FR" altLang="fr-FR" sz="2800" smtClean="0"/>
              <a:t>Parler s’apprend</a:t>
            </a:r>
          </a:p>
          <a:p>
            <a:r>
              <a:rPr lang="fr-FR" altLang="fr-FR" sz="2800" smtClean="0"/>
              <a:t>Processus de développement existant sur une base innée</a:t>
            </a:r>
          </a:p>
          <a:p>
            <a:r>
              <a:rPr lang="fr-FR" altLang="fr-FR" sz="2800" smtClean="0"/>
              <a:t>Dynamiques du développement difficiles à déterminer car non-linéaire </a:t>
            </a:r>
          </a:p>
          <a:p>
            <a:r>
              <a:rPr lang="fr-FR" altLang="fr-FR" sz="2800" smtClean="0"/>
              <a:t>Critique de Wallon à Piaget pour le psychisme</a:t>
            </a:r>
          </a:p>
          <a:p>
            <a:r>
              <a:rPr lang="fr-FR" altLang="fr-FR" sz="2800" smtClean="0"/>
              <a:t>Pensée complexe et globale (Edgar Morin)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 calcmode="lin" valueType="num">
                                      <p:cBhvr additive="base">
                                        <p:cTn id="37"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260350"/>
            <a:ext cx="7954962" cy="1293813"/>
          </a:xfrm>
        </p:spPr>
        <p:txBody>
          <a:bodyPr/>
          <a:lstStyle/>
          <a:p>
            <a:pPr fontAlgn="auto">
              <a:spcAft>
                <a:spcPts val="0"/>
              </a:spcAft>
              <a:defRPr/>
            </a:pPr>
            <a:r>
              <a:rPr lang="fr-FR" sz="3200" b="1" dirty="0"/>
              <a:t>2. Les enfants apprennent à parler</a:t>
            </a:r>
            <a:endParaRPr lang="fr-FR" sz="3200" dirty="0"/>
          </a:p>
        </p:txBody>
      </p:sp>
      <p:sp>
        <p:nvSpPr>
          <p:cNvPr id="3" name="Espace réservé du contenu 2"/>
          <p:cNvSpPr>
            <a:spLocks noGrp="1"/>
          </p:cNvSpPr>
          <p:nvPr>
            <p:ph idx="1"/>
          </p:nvPr>
        </p:nvSpPr>
        <p:spPr/>
        <p:txBody>
          <a:bodyPr/>
          <a:lstStyle/>
          <a:p>
            <a:r>
              <a:rPr lang="fr-FR" sz="2800" smtClean="0"/>
              <a:t>Construction identitaire</a:t>
            </a:r>
          </a:p>
          <a:p>
            <a:r>
              <a:rPr lang="fr-FR" sz="2800" smtClean="0"/>
              <a:t>Prise en compte des représentations (du monde, de soi, de l’autre)</a:t>
            </a:r>
          </a:p>
          <a:p>
            <a:r>
              <a:rPr lang="fr-FR" altLang="fr-FR" sz="2800" smtClean="0"/>
              <a:t>Socialisation langagière</a:t>
            </a:r>
          </a:p>
          <a:p>
            <a:r>
              <a:rPr lang="fr-FR" altLang="fr-FR" sz="2800" smtClean="0"/>
              <a:t>« L’enfant devient une personne sociale »</a:t>
            </a:r>
          </a:p>
          <a:p>
            <a:r>
              <a:rPr lang="fr-FR" altLang="fr-FR" sz="2800" smtClean="0"/>
              <a:t>Psycholinguistique développementale</a:t>
            </a:r>
          </a:p>
          <a:p>
            <a:r>
              <a:rPr lang="fr-FR" altLang="fr-FR" sz="2800" smtClean="0"/>
              <a:t>Psychologie sociale et culturelle</a:t>
            </a:r>
          </a:p>
          <a:p>
            <a:endParaRPr lang="fr-FR" sz="2800" smtClean="0"/>
          </a:p>
          <a:p>
            <a:endParaRPr lang="fr-FR" sz="28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1200" y="476250"/>
            <a:ext cx="7748588" cy="576263"/>
          </a:xfrm>
        </p:spPr>
        <p:txBody>
          <a:bodyPr>
            <a:noAutofit/>
          </a:bodyPr>
          <a:lstStyle/>
          <a:p>
            <a:pPr fontAlgn="auto">
              <a:spcAft>
                <a:spcPts val="0"/>
              </a:spcAft>
              <a:defRPr/>
            </a:pPr>
            <a:r>
              <a:rPr lang="fr-FR" altLang="fr-FR" sz="3200" b="1" dirty="0" smtClean="0"/>
              <a:t>3. Ce que l’on sait du langage enfantin</a:t>
            </a:r>
            <a:endParaRPr lang="fr-FR" altLang="fr-FR" sz="3200" b="1" dirty="0" smtClean="0">
              <a:solidFill>
                <a:schemeClr val="tx2"/>
              </a:solidFill>
            </a:endParaRPr>
          </a:p>
        </p:txBody>
      </p:sp>
      <p:sp>
        <p:nvSpPr>
          <p:cNvPr id="79875" name="Rectangle 3"/>
          <p:cNvSpPr>
            <a:spLocks noGrp="1" noChangeArrowheads="1"/>
          </p:cNvSpPr>
          <p:nvPr>
            <p:ph idx="1"/>
          </p:nvPr>
        </p:nvSpPr>
        <p:spPr>
          <a:xfrm>
            <a:off x="971550" y="1412875"/>
            <a:ext cx="7767638" cy="4578350"/>
          </a:xfrm>
        </p:spPr>
        <p:txBody>
          <a:bodyPr/>
          <a:lstStyle/>
          <a:p>
            <a:pPr marL="609600" indent="-609600"/>
            <a:r>
              <a:rPr lang="fr-FR" altLang="fr-FR" sz="2400" smtClean="0"/>
              <a:t>Complexe</a:t>
            </a:r>
            <a:r>
              <a:rPr lang="fr-FR" altLang="fr-FR" smtClean="0"/>
              <a:t>…</a:t>
            </a:r>
          </a:p>
          <a:p>
            <a:pPr marL="609600" indent="-609600">
              <a:buFontTx/>
              <a:buNone/>
            </a:pPr>
            <a:endParaRPr lang="fr-FR" altLang="fr-FR" sz="2400" b="1" i="1" smtClean="0"/>
          </a:p>
          <a:p>
            <a:pPr marL="609600" indent="-609600">
              <a:buFontTx/>
              <a:buNone/>
            </a:pPr>
            <a:r>
              <a:rPr lang="fr-FR" altLang="fr-FR" sz="2400" b="1" i="1" smtClean="0"/>
              <a:t>Tous les enfants ne parlent pas pareil</a:t>
            </a:r>
          </a:p>
          <a:p>
            <a:pPr marL="609600" indent="-609600"/>
            <a:r>
              <a:rPr lang="fr-FR" altLang="fr-FR" sz="2400" smtClean="0"/>
              <a:t>Les différents chemins du langage</a:t>
            </a:r>
          </a:p>
          <a:p>
            <a:pPr marL="609600" indent="-609600"/>
            <a:r>
              <a:rPr lang="fr-FR" altLang="fr-FR" sz="2400" smtClean="0"/>
              <a:t>La question de l’âge</a:t>
            </a:r>
          </a:p>
          <a:p>
            <a:pPr marL="609600" indent="-609600"/>
            <a:r>
              <a:rPr lang="fr-FR" altLang="fr-FR" sz="2400" smtClean="0"/>
              <a:t>La vitesse de développement</a:t>
            </a:r>
          </a:p>
          <a:p>
            <a:pPr marL="609600" indent="-609600"/>
            <a:r>
              <a:rPr lang="fr-FR" altLang="fr-FR" sz="2400" smtClean="0"/>
              <a:t>La date de naissance ?</a:t>
            </a:r>
          </a:p>
          <a:p>
            <a:pPr marL="609600" indent="-609600"/>
            <a:r>
              <a:rPr lang="fr-FR" altLang="fr-FR" sz="2400" smtClean="0"/>
              <a:t>Exemple du développement de la conscience phonologique</a:t>
            </a:r>
          </a:p>
          <a:p>
            <a:pPr marL="609600" indent="-609600"/>
            <a:r>
              <a:rPr lang="fr-FR" altLang="fr-FR" sz="2400" smtClean="0"/>
              <a:t>Si pour une langue… alors pour plusieurs…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 calcmode="lin" valueType="num">
                                      <p:cBhvr additive="base">
                                        <p:cTn id="13"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anim calcmode="lin" valueType="num">
                                      <p:cBhvr additive="base">
                                        <p:cTn id="19"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75">
                                            <p:txEl>
                                              <p:pRg st="4" end="4"/>
                                            </p:txEl>
                                          </p:spTgt>
                                        </p:tgtEl>
                                        <p:attrNameLst>
                                          <p:attrName>style.visibility</p:attrName>
                                        </p:attrNameLst>
                                      </p:cBhvr>
                                      <p:to>
                                        <p:strVal val="visible"/>
                                      </p:to>
                                    </p:set>
                                    <p:anim calcmode="lin" valueType="num">
                                      <p:cBhvr additive="base">
                                        <p:cTn id="25"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5">
                                            <p:txEl>
                                              <p:pRg st="5" end="5"/>
                                            </p:txEl>
                                          </p:spTgt>
                                        </p:tgtEl>
                                        <p:attrNameLst>
                                          <p:attrName>style.visibility</p:attrName>
                                        </p:attrNameLst>
                                      </p:cBhvr>
                                      <p:to>
                                        <p:strVal val="visible"/>
                                      </p:to>
                                    </p:set>
                                    <p:anim calcmode="lin" valueType="num">
                                      <p:cBhvr additive="base">
                                        <p:cTn id="31" dur="5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8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875">
                                            <p:txEl>
                                              <p:pRg st="6" end="6"/>
                                            </p:txEl>
                                          </p:spTgt>
                                        </p:tgtEl>
                                        <p:attrNameLst>
                                          <p:attrName>style.visibility</p:attrName>
                                        </p:attrNameLst>
                                      </p:cBhvr>
                                      <p:to>
                                        <p:strVal val="visible"/>
                                      </p:to>
                                    </p:set>
                                    <p:anim calcmode="lin" valueType="num">
                                      <p:cBhvr additive="base">
                                        <p:cTn id="37" dur="5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8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875">
                                            <p:txEl>
                                              <p:pRg st="7" end="7"/>
                                            </p:txEl>
                                          </p:spTgt>
                                        </p:tgtEl>
                                        <p:attrNameLst>
                                          <p:attrName>style.visibility</p:attrName>
                                        </p:attrNameLst>
                                      </p:cBhvr>
                                      <p:to>
                                        <p:strVal val="visible"/>
                                      </p:to>
                                    </p:set>
                                    <p:anim calcmode="lin" valueType="num">
                                      <p:cBhvr additive="base">
                                        <p:cTn id="43" dur="5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8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9875">
                                            <p:txEl>
                                              <p:pRg st="8" end="8"/>
                                            </p:txEl>
                                          </p:spTgt>
                                        </p:tgtEl>
                                        <p:attrNameLst>
                                          <p:attrName>style.visibility</p:attrName>
                                        </p:attrNameLst>
                                      </p:cBhvr>
                                      <p:to>
                                        <p:strVal val="visible"/>
                                      </p:to>
                                    </p:set>
                                    <p:anim calcmode="lin" valueType="num">
                                      <p:cBhvr additive="base">
                                        <p:cTn id="49" dur="5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8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6632</TotalTime>
  <Words>1450</Words>
  <Application>Microsoft Macintosh PowerPoint</Application>
  <PresentationFormat>Présentation à l'écran (4:3)</PresentationFormat>
  <Paragraphs>241</Paragraphs>
  <Slides>35</Slides>
  <Notes>5</Notes>
  <HiddenSlides>0</HiddenSlides>
  <MMClips>3</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Traînée de condensation</vt:lpstr>
      <vt:lpstr>Acquisition/didactique de l’oral  et socialisation  Exemples d’élèves roms et gitans</vt:lpstr>
      <vt:lpstr>Plan</vt:lpstr>
      <vt:lpstr>1. Introduction</vt:lpstr>
      <vt:lpstr>2. Les enfants apprennent à parler</vt:lpstr>
      <vt:lpstr>2. Les enfants apprennent à parler</vt:lpstr>
      <vt:lpstr>2. Les enfants apprennent à parler</vt:lpstr>
      <vt:lpstr>2. Les enfants apprennent à parler</vt:lpstr>
      <vt:lpstr>2. Les enfants apprennent à parler</vt:lpstr>
      <vt:lpstr>3. Ce que l’on sait du langage enfantin</vt:lpstr>
      <vt:lpstr>3. Ce que l’on sait du langage enfantin</vt:lpstr>
      <vt:lpstr>Présentation PowerPoint</vt:lpstr>
      <vt:lpstr>3. Ce que l’on sait  du langage enfantin</vt:lpstr>
      <vt:lpstr>3. Ce que l’on sait  du langage enfantin</vt:lpstr>
      <vt:lpstr>3. Ce que l’on sait  du langage enfantin</vt:lpstr>
      <vt:lpstr>4. Quand le français n’est pas une L1</vt:lpstr>
      <vt:lpstr>4. Quand le français n’est pas une L1</vt:lpstr>
      <vt:lpstr>4. Quand le français n’est pas une L1</vt:lpstr>
      <vt:lpstr>5. Acquisition et didactique</vt:lpstr>
      <vt:lpstr>5. Acquisition et didactique</vt:lpstr>
      <vt:lpstr>5. Acquisition et didactique</vt:lpstr>
      <vt:lpstr>6. élèves et culture orale 1:  enfants ROMS</vt:lpstr>
      <vt:lpstr>6. élèves et culture orale 1:  enfants ROMS</vt:lpstr>
      <vt:lpstr>Présentation PowerPoint</vt:lpstr>
      <vt:lpstr>6. élèves et culture orale 1:  enfants ROMS</vt:lpstr>
      <vt:lpstr>Données</vt:lpstr>
      <vt:lpstr>Données</vt:lpstr>
      <vt:lpstr>7. élèves et culture orale 2 :  enfants gitans</vt:lpstr>
      <vt:lpstr>7. élèves et culture orale 2 :  enfants gitans</vt:lpstr>
      <vt:lpstr>7. élèves et culture orale 2 :  enfants gitans</vt:lpstr>
      <vt:lpstr>7. élèves et culture orale 2 :  enfants gitans</vt:lpstr>
      <vt:lpstr>7. élèves et culture orale 2 :  enfants gitans</vt:lpstr>
      <vt:lpstr>8. Conclusions</vt:lpstr>
      <vt:lpstr>8. Conclusions</vt:lpstr>
      <vt:lpstr>8. Conclusions</vt:lpstr>
      <vt:lpstr>Présentation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Acquisition et didactique des langues</dc:title>
  <dc:creator>Jeremi Sauvage</dc:creator>
  <cp:lastModifiedBy>SOPHIE CASTAGNAC</cp:lastModifiedBy>
  <cp:revision>133</cp:revision>
  <dcterms:created xsi:type="dcterms:W3CDTF">2007-11-10T11:28:14Z</dcterms:created>
  <dcterms:modified xsi:type="dcterms:W3CDTF">2018-04-27T17:25:26Z</dcterms:modified>
</cp:coreProperties>
</file>